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handoutMasterIdLst>
    <p:handoutMasterId r:id="rId34"/>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88" r:id="rId22"/>
    <p:sldId id="276" r:id="rId23"/>
    <p:sldId id="277" r:id="rId24"/>
    <p:sldId id="278" r:id="rId25"/>
    <p:sldId id="280" r:id="rId26"/>
    <p:sldId id="281" r:id="rId27"/>
    <p:sldId id="282" r:id="rId28"/>
    <p:sldId id="283" r:id="rId29"/>
    <p:sldId id="284" r:id="rId30"/>
    <p:sldId id="285" r:id="rId31"/>
    <p:sldId id="286"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542"/>
    <a:srgbClr val="3333FF"/>
    <a:srgbClr val="000000"/>
    <a:srgbClr val="B98B3F"/>
    <a:srgbClr val="DCD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5" autoAdjust="0"/>
    <p:restoredTop sz="93117" autoAdjust="0"/>
  </p:normalViewPr>
  <p:slideViewPr>
    <p:cSldViewPr>
      <p:cViewPr varScale="1">
        <p:scale>
          <a:sx n="80" d="100"/>
          <a:sy n="80" d="100"/>
        </p:scale>
        <p:origin x="126" y="312"/>
      </p:cViewPr>
      <p:guideLst>
        <p:guide orient="horz" pos="2160"/>
        <p:guide pos="3840"/>
      </p:guideLst>
    </p:cSldViewPr>
  </p:slideViewPr>
  <p:outlineViewPr>
    <p:cViewPr>
      <p:scale>
        <a:sx n="33" d="100"/>
        <a:sy n="33" d="100"/>
      </p:scale>
      <p:origin x="0" y="15696"/>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2" d="100"/>
          <a:sy n="52" d="100"/>
        </p:scale>
        <p:origin x="-1805" y="-8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00AB461-3A8D-4B47-8D56-A276E660886A}" type="datetimeFigureOut">
              <a:rPr lang="en-US" smtClean="0"/>
              <a:t>12/29/2023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DE9F77F-8C22-4BC0-98B3-09F634DF7A87}" type="slidenum">
              <a:rPr lang="en-US" smtClean="0"/>
              <a:t>‹#›</a:t>
            </a:fld>
            <a:endParaRPr lang="en-US"/>
          </a:p>
        </p:txBody>
      </p:sp>
    </p:spTree>
    <p:extLst>
      <p:ext uri="{BB962C8B-B14F-4D97-AF65-F5344CB8AC3E}">
        <p14:creationId xmlns:p14="http://schemas.microsoft.com/office/powerpoint/2010/main" val="39061615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6CA366D-E67F-4984-95EC-20F07130E652}" type="datetimeFigureOut">
              <a:rPr lang="en-US" smtClean="0"/>
              <a:t>12/29/2023</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2092EEB-9D7B-4F73-ADA9-39CF4C87A097}" type="slidenum">
              <a:rPr lang="en-US" smtClean="0"/>
              <a:t>‹#›</a:t>
            </a:fld>
            <a:endParaRPr lang="en-US"/>
          </a:p>
        </p:txBody>
      </p:sp>
    </p:spTree>
    <p:extLst>
      <p:ext uri="{BB962C8B-B14F-4D97-AF65-F5344CB8AC3E}">
        <p14:creationId xmlns:p14="http://schemas.microsoft.com/office/powerpoint/2010/main" val="1850349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t>Note: A recommended script for the presenter is included here in the notes section throughout these slides. </a:t>
            </a:r>
            <a:r>
              <a:rPr lang="en-US" altLang="en-US" b="1" i="1" dirty="0"/>
              <a:t>Instructions to Speakers are included in italics.</a:t>
            </a:r>
            <a:endParaRPr lang="en-US" altLang="en-US" b="1" dirty="0"/>
          </a:p>
        </p:txBody>
      </p:sp>
      <p:sp>
        <p:nvSpPr>
          <p:cNvPr id="4" name="Slide Number Placeholder 3"/>
          <p:cNvSpPr>
            <a:spLocks noGrp="1"/>
          </p:cNvSpPr>
          <p:nvPr>
            <p:ph type="sldNum" sz="quarter" idx="5"/>
          </p:nvPr>
        </p:nvSpPr>
        <p:spPr/>
        <p:txBody>
          <a:bodyPr/>
          <a:lstStyle/>
          <a:p>
            <a:fld id="{22092EEB-9D7B-4F73-ADA9-39CF4C87A097}" type="slidenum">
              <a:rPr lang="en-US" smtClean="0"/>
              <a:t>1</a:t>
            </a:fld>
            <a:endParaRPr lang="en-US"/>
          </a:p>
        </p:txBody>
      </p:sp>
    </p:spTree>
    <p:extLst>
      <p:ext uri="{BB962C8B-B14F-4D97-AF65-F5344CB8AC3E}">
        <p14:creationId xmlns:p14="http://schemas.microsoft.com/office/powerpoint/2010/main" val="1721887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Thank you all of coming to this training. My name is &lt;insert name&gt; and I’m from &lt;insert organization&gt;.</a:t>
            </a:r>
          </a:p>
          <a:p>
            <a:pPr eaLnBrk="1" hangingPunct="1">
              <a:spcBef>
                <a:spcPct val="0"/>
              </a:spcBef>
            </a:pPr>
            <a:endParaRPr lang="en-US" altLang="en-US" dirty="0"/>
          </a:p>
          <a:p>
            <a:pPr eaLnBrk="1" hangingPunct="1">
              <a:spcBef>
                <a:spcPct val="0"/>
              </a:spcBef>
            </a:pPr>
            <a:r>
              <a:rPr lang="en-US" altLang="en-US" dirty="0"/>
              <a:t>The purpose of this training is to discuss simple strategies for becoming better prepared at home for a range of possible emergencies and disasters.</a:t>
            </a:r>
          </a:p>
          <a:p>
            <a:pPr eaLnBrk="1" hangingPunct="1">
              <a:spcBef>
                <a:spcPct val="0"/>
              </a:spcBef>
            </a:pPr>
            <a:endParaRPr lang="en-US" altLang="en-US" dirty="0"/>
          </a:p>
          <a:p>
            <a:pPr eaLnBrk="1" hangingPunct="1">
              <a:spcBef>
                <a:spcPct val="0"/>
              </a:spcBef>
            </a:pPr>
            <a:r>
              <a:rPr lang="en-US" altLang="en-US" dirty="0"/>
              <a:t>A community’s response to an emergency is improved when individuals and families are also prepared to address their own needs.</a:t>
            </a:r>
          </a:p>
        </p:txBody>
      </p:sp>
      <p:sp>
        <p:nvSpPr>
          <p:cNvPr id="4" name="Slide Number Placeholder 3"/>
          <p:cNvSpPr>
            <a:spLocks noGrp="1"/>
          </p:cNvSpPr>
          <p:nvPr>
            <p:ph type="sldNum" sz="quarter" idx="5"/>
          </p:nvPr>
        </p:nvSpPr>
        <p:spPr/>
        <p:txBody>
          <a:bodyPr/>
          <a:lstStyle/>
          <a:p>
            <a:fld id="{22092EEB-9D7B-4F73-ADA9-39CF4C87A097}" type="slidenum">
              <a:rPr lang="en-US" smtClean="0"/>
              <a:t>10</a:t>
            </a:fld>
            <a:endParaRPr lang="en-US"/>
          </a:p>
        </p:txBody>
      </p:sp>
    </p:spTree>
    <p:extLst>
      <p:ext uri="{BB962C8B-B14F-4D97-AF65-F5344CB8AC3E}">
        <p14:creationId xmlns:p14="http://schemas.microsoft.com/office/powerpoint/2010/main" val="1366894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fontAlgn="auto" hangingPunct="1">
              <a:spcAft>
                <a:spcPts val="0"/>
              </a:spcAft>
              <a:buFont typeface="Arial" panose="020B0604020202020204" pitchFamily="34" charset="0"/>
              <a:buChar char="•"/>
              <a:defRPr/>
            </a:pPr>
            <a:r>
              <a:rPr lang="en-US" dirty="0"/>
              <a:t>After this workshop, participants will be able to:</a:t>
            </a:r>
          </a:p>
          <a:p>
            <a:pPr marL="628650" lvl="1" indent="-171450" eaLnBrk="1" fontAlgn="auto" hangingPunct="1">
              <a:spcAft>
                <a:spcPts val="0"/>
              </a:spcAft>
              <a:buFont typeface="Arial" panose="020B0604020202020204" pitchFamily="34" charset="0"/>
              <a:buChar char="•"/>
              <a:defRPr/>
            </a:pPr>
            <a:r>
              <a:rPr lang="en-US" dirty="0"/>
              <a:t>Understand the importance of personal preparedness;</a:t>
            </a:r>
          </a:p>
          <a:p>
            <a:pPr marL="628650" lvl="1" indent="-171450" eaLnBrk="1" fontAlgn="auto" hangingPunct="1">
              <a:spcAft>
                <a:spcPts val="0"/>
              </a:spcAft>
              <a:buFont typeface="Arial" panose="020B0604020202020204" pitchFamily="34" charset="0"/>
              <a:buChar char="•"/>
              <a:defRPr/>
            </a:pPr>
            <a:r>
              <a:rPr lang="en-US" dirty="0"/>
              <a:t>Identify personal barriers to planning;</a:t>
            </a:r>
          </a:p>
          <a:p>
            <a:pPr marL="628650" lvl="1" indent="-171450" eaLnBrk="1" fontAlgn="auto" hangingPunct="1">
              <a:spcAft>
                <a:spcPts val="0"/>
              </a:spcAft>
              <a:buFont typeface="Arial" panose="020B0604020202020204" pitchFamily="34" charset="0"/>
              <a:buChar char="•"/>
              <a:defRPr/>
            </a:pPr>
            <a:r>
              <a:rPr lang="en-US" dirty="0"/>
              <a:t>Assess their level of preparedness;</a:t>
            </a:r>
          </a:p>
          <a:p>
            <a:pPr marL="628650" lvl="1" indent="-171450" eaLnBrk="1" fontAlgn="auto" hangingPunct="1">
              <a:spcAft>
                <a:spcPts val="0"/>
              </a:spcAft>
              <a:buFont typeface="Arial" panose="020B0604020202020204" pitchFamily="34" charset="0"/>
              <a:buChar char="•"/>
              <a:defRPr/>
            </a:pPr>
            <a:r>
              <a:rPr lang="en-US" dirty="0"/>
              <a:t>Use resources on ReadyNH.gov;</a:t>
            </a:r>
          </a:p>
          <a:p>
            <a:pPr marL="628650" lvl="1" indent="-171450" eaLnBrk="1" fontAlgn="auto" hangingPunct="1">
              <a:spcAft>
                <a:spcPts val="0"/>
              </a:spcAft>
              <a:buFont typeface="Arial" panose="020B0604020202020204" pitchFamily="34" charset="0"/>
              <a:buChar char="•"/>
              <a:defRPr/>
            </a:pPr>
            <a:r>
              <a:rPr lang="en-US" dirty="0"/>
              <a:t>Sign up for NH Alerts;</a:t>
            </a:r>
          </a:p>
          <a:p>
            <a:pPr marL="628650" lvl="1" indent="-171450" eaLnBrk="1" fontAlgn="auto" hangingPunct="1">
              <a:spcAft>
                <a:spcPts val="0"/>
              </a:spcAft>
              <a:buFont typeface="Arial" panose="020B0604020202020204" pitchFamily="34" charset="0"/>
              <a:buChar char="•"/>
              <a:defRPr/>
            </a:pPr>
            <a:r>
              <a:rPr lang="en-US" dirty="0"/>
              <a:t>Identify the first 3 steps they should take to develop or improve their emergency plan.</a:t>
            </a:r>
          </a:p>
        </p:txBody>
      </p:sp>
      <p:sp>
        <p:nvSpPr>
          <p:cNvPr id="4" name="Slide Number Placeholder 3"/>
          <p:cNvSpPr>
            <a:spLocks noGrp="1"/>
          </p:cNvSpPr>
          <p:nvPr>
            <p:ph type="sldNum" sz="quarter" idx="5"/>
          </p:nvPr>
        </p:nvSpPr>
        <p:spPr/>
        <p:txBody>
          <a:bodyPr/>
          <a:lstStyle/>
          <a:p>
            <a:fld id="{22092EEB-9D7B-4F73-ADA9-39CF4C87A097}" type="slidenum">
              <a:rPr lang="en-US" smtClean="0"/>
              <a:t>11</a:t>
            </a:fld>
            <a:endParaRPr lang="en-US"/>
          </a:p>
        </p:txBody>
      </p:sp>
    </p:spTree>
    <p:extLst>
      <p:ext uri="{BB962C8B-B14F-4D97-AF65-F5344CB8AC3E}">
        <p14:creationId xmlns:p14="http://schemas.microsoft.com/office/powerpoint/2010/main" val="4293194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https://youtu.be/RKJ4gwcDI6w?si=Qi4ch4JeBpFRFiWC</a:t>
            </a:r>
          </a:p>
        </p:txBody>
      </p:sp>
      <p:sp>
        <p:nvSpPr>
          <p:cNvPr id="4" name="Slide Number Placeholder 3"/>
          <p:cNvSpPr>
            <a:spLocks noGrp="1"/>
          </p:cNvSpPr>
          <p:nvPr>
            <p:ph type="sldNum" sz="quarter" idx="5"/>
          </p:nvPr>
        </p:nvSpPr>
        <p:spPr/>
        <p:txBody>
          <a:bodyPr/>
          <a:lstStyle/>
          <a:p>
            <a:fld id="{22092EEB-9D7B-4F73-ADA9-39CF4C87A097}" type="slidenum">
              <a:rPr lang="en-US" smtClean="0"/>
              <a:t>12</a:t>
            </a:fld>
            <a:endParaRPr lang="en-US"/>
          </a:p>
        </p:txBody>
      </p:sp>
    </p:spTree>
    <p:extLst>
      <p:ext uri="{BB962C8B-B14F-4D97-AF65-F5344CB8AC3E}">
        <p14:creationId xmlns:p14="http://schemas.microsoft.com/office/powerpoint/2010/main" val="197047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defRPr/>
            </a:pPr>
            <a:r>
              <a:rPr lang="en-US" altLang="en-US" dirty="0"/>
              <a:t>Lets start by each assessing our own personal level of preparedness.</a:t>
            </a:r>
          </a:p>
          <a:p>
            <a:pPr eaLnBrk="1" hangingPunct="1">
              <a:lnSpc>
                <a:spcPct val="90000"/>
              </a:lnSpc>
              <a:defRPr/>
            </a:pPr>
            <a:endParaRPr lang="en-US" altLang="en-US" dirty="0"/>
          </a:p>
          <a:p>
            <a:pPr eaLnBrk="1" hangingPunct="1">
              <a:lnSpc>
                <a:spcPct val="90000"/>
              </a:lnSpc>
              <a:defRPr/>
            </a:pPr>
            <a:r>
              <a:rPr lang="en-US" altLang="en-US" i="1" dirty="0"/>
              <a:t>Pass out or refer participants to </a:t>
            </a:r>
            <a:r>
              <a:rPr lang="en-US" altLang="en-US" i="1" dirty="0" err="1"/>
              <a:t>ReadyNH’s</a:t>
            </a:r>
            <a:r>
              <a:rPr lang="en-US" altLang="en-US" i="1" dirty="0"/>
              <a:t> Emergency kit handout and explain:</a:t>
            </a:r>
          </a:p>
          <a:p>
            <a:pPr marL="173336" indent="-173336" eaLnBrk="1" hangingPunct="1">
              <a:lnSpc>
                <a:spcPct val="90000"/>
              </a:lnSpc>
              <a:buFont typeface="Arial" panose="020B0604020202020204" pitchFamily="34" charset="0"/>
              <a:buChar char="•"/>
              <a:defRPr/>
            </a:pPr>
            <a:r>
              <a:rPr lang="en-US" altLang="en-US" dirty="0"/>
              <a:t>Take a few moments to review this sheet and check off the components of an emergency kit that you have on hand.  </a:t>
            </a:r>
          </a:p>
          <a:p>
            <a:pPr marL="173336" indent="-173336" eaLnBrk="1" hangingPunct="1">
              <a:lnSpc>
                <a:spcPct val="90000"/>
              </a:lnSpc>
              <a:buFont typeface="Arial" panose="020B0604020202020204" pitchFamily="34" charset="0"/>
              <a:buChar char="•"/>
              <a:defRPr/>
            </a:pPr>
            <a:r>
              <a:rPr lang="en-US" altLang="en-US" dirty="0"/>
              <a:t>The survey will help you identify what you have already done to prepare, but more importantly what you must focus on to become better prepared.</a:t>
            </a:r>
          </a:p>
          <a:p>
            <a:pPr marL="173336" indent="-173336" eaLnBrk="1" hangingPunct="1">
              <a:lnSpc>
                <a:spcPct val="90000"/>
              </a:lnSpc>
              <a:buFont typeface="Arial" panose="020B0604020202020204" pitchFamily="34" charset="0"/>
              <a:buChar char="•"/>
              <a:defRPr/>
            </a:pPr>
            <a:r>
              <a:rPr lang="en-US" altLang="en-US" dirty="0"/>
              <a:t>Also think about if there are other things that your family has on hand to be prepared, or if there are other things you think your household should have.</a:t>
            </a:r>
            <a:endParaRPr lang="en-US" altLang="en-US" i="1" dirty="0"/>
          </a:p>
          <a:p>
            <a:pPr eaLnBrk="1" hangingPunct="1">
              <a:lnSpc>
                <a:spcPct val="90000"/>
              </a:lnSpc>
              <a:defRPr/>
            </a:pPr>
            <a:endParaRPr lang="en-US" altLang="en-US" dirty="0"/>
          </a:p>
          <a:p>
            <a:pPr eaLnBrk="1" hangingPunct="1">
              <a:lnSpc>
                <a:spcPct val="90000"/>
              </a:lnSpc>
              <a:defRPr/>
            </a:pPr>
            <a:r>
              <a:rPr lang="en-US" altLang="en-US" i="1" dirty="0"/>
              <a:t>Once the self-assessment is complete ask participants about the experience of filling it out. </a:t>
            </a:r>
          </a:p>
          <a:p>
            <a:pPr marL="173336" indent="-173336" eaLnBrk="1" hangingPunct="1">
              <a:lnSpc>
                <a:spcPct val="90000"/>
              </a:lnSpc>
              <a:buFont typeface="Arial" panose="020B0604020202020204" pitchFamily="34" charset="0"/>
              <a:buChar char="•"/>
              <a:defRPr/>
            </a:pPr>
            <a:r>
              <a:rPr lang="en-US" altLang="en-US" dirty="0"/>
              <a:t>How many people were able to check off all 15 items? </a:t>
            </a:r>
          </a:p>
          <a:p>
            <a:pPr marL="173336" indent="-173336" eaLnBrk="1" hangingPunct="1">
              <a:lnSpc>
                <a:spcPct val="90000"/>
              </a:lnSpc>
              <a:buFont typeface="Arial" panose="020B0604020202020204" pitchFamily="34" charset="0"/>
              <a:buChar char="•"/>
              <a:defRPr/>
            </a:pPr>
            <a:r>
              <a:rPr lang="en-US" altLang="en-US" dirty="0"/>
              <a:t>How many people were able to check off over 10 items? </a:t>
            </a:r>
          </a:p>
          <a:p>
            <a:pPr marL="173336" indent="-173336" eaLnBrk="1" hangingPunct="1">
              <a:lnSpc>
                <a:spcPct val="90000"/>
              </a:lnSpc>
              <a:buFont typeface="Arial" panose="020B0604020202020204" pitchFamily="34" charset="0"/>
              <a:buChar char="•"/>
              <a:defRPr/>
            </a:pPr>
            <a:r>
              <a:rPr lang="en-US" altLang="en-US" dirty="0"/>
              <a:t>Did you learn anything about your preparedness efforts from this process?  </a:t>
            </a:r>
          </a:p>
          <a:p>
            <a:pPr marL="173336" indent="-173336" eaLnBrk="1" hangingPunct="1">
              <a:lnSpc>
                <a:spcPct val="90000"/>
              </a:lnSpc>
              <a:buFont typeface="Arial" panose="020B0604020202020204" pitchFamily="34" charset="0"/>
              <a:buChar char="•"/>
              <a:defRPr/>
            </a:pPr>
            <a:r>
              <a:rPr lang="en-US" altLang="en-US" dirty="0"/>
              <a:t>Can you think of other items that are important to have on hand in the event of an emergency?</a:t>
            </a:r>
          </a:p>
          <a:p>
            <a:pPr marL="635565" lvl="1" indent="-173336" eaLnBrk="1" hangingPunct="1">
              <a:lnSpc>
                <a:spcPct val="90000"/>
              </a:lnSpc>
              <a:buFont typeface="Arial" panose="020B0604020202020204" pitchFamily="34" charset="0"/>
              <a:buChar char="•"/>
              <a:defRPr/>
            </a:pPr>
            <a:r>
              <a:rPr lang="en-US" altLang="en-US" i="1" dirty="0"/>
              <a:t>Ideas: baby food and formula, cell phone with car charger, house phone that does not use electricity, hand sanitizer, extra set of keys, glasses, cash, activities for kids</a:t>
            </a:r>
          </a:p>
          <a:p>
            <a:pPr eaLnBrk="1" hangingPunct="1">
              <a:lnSpc>
                <a:spcPct val="90000"/>
              </a:lnSpc>
              <a:defRPr/>
            </a:pPr>
            <a:endParaRPr lang="en-US" altLang="en-US" i="1" dirty="0"/>
          </a:p>
          <a:p>
            <a:pPr eaLnBrk="1" hangingPunct="1">
              <a:lnSpc>
                <a:spcPct val="90000"/>
              </a:lnSpc>
              <a:defRPr/>
            </a:pPr>
            <a:r>
              <a:rPr lang="en-US" altLang="en-US" dirty="0"/>
              <a:t>It’s not an issue if you weren’t able to check many off – that’s why we’re here today. To work together to improve the preparedness of each of our households and our community as a whole. </a:t>
            </a:r>
            <a:endParaRPr lang="en-US" altLang="en-US" b="1" dirty="0"/>
          </a:p>
        </p:txBody>
      </p:sp>
      <p:sp>
        <p:nvSpPr>
          <p:cNvPr id="4" name="Slide Number Placeholder 3"/>
          <p:cNvSpPr>
            <a:spLocks noGrp="1"/>
          </p:cNvSpPr>
          <p:nvPr>
            <p:ph type="sldNum" sz="quarter" idx="5"/>
          </p:nvPr>
        </p:nvSpPr>
        <p:spPr/>
        <p:txBody>
          <a:bodyPr/>
          <a:lstStyle/>
          <a:p>
            <a:fld id="{22092EEB-9D7B-4F73-ADA9-39CF4C87A097}" type="slidenum">
              <a:rPr lang="en-US" smtClean="0"/>
              <a:t>13</a:t>
            </a:fld>
            <a:endParaRPr lang="en-US"/>
          </a:p>
        </p:txBody>
      </p:sp>
    </p:spTree>
    <p:extLst>
      <p:ext uri="{BB962C8B-B14F-4D97-AF65-F5344CB8AC3E}">
        <p14:creationId xmlns:p14="http://schemas.microsoft.com/office/powerpoint/2010/main" val="7648507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925" eaLnBrk="1" hangingPunct="1"/>
            <a:r>
              <a:rPr lang="en-US" altLang="en-US" dirty="0"/>
              <a:t>So, after this mini-assessment of your preparedness, how well prepared do you feel your household is to handle a large-scale disaster or emergency? How many of your feel well-prepared? Somewhat prepared? Not prepared?</a:t>
            </a:r>
          </a:p>
          <a:p>
            <a:pPr defTabSz="923925" eaLnBrk="1" hangingPunct="1"/>
            <a:endParaRPr lang="en-US" altLang="en-US" dirty="0"/>
          </a:p>
          <a:p>
            <a:pPr defTabSz="923925" eaLnBrk="1" hangingPunct="1"/>
            <a:r>
              <a:rPr lang="en-US" altLang="en-US" dirty="0"/>
              <a:t>This question was asked on the 2013 Behavior Risk Factor Surveillance Survey, which is an annual telephone survey of adults aged 18 or older of NH residents who live independently. </a:t>
            </a:r>
            <a:r>
              <a:rPr lang="en-US" altLang="en-US" i="1" dirty="0"/>
              <a:t>(Advance for BRFSS numbers to appear.)</a:t>
            </a:r>
            <a:r>
              <a:rPr lang="en-US" altLang="en-US" dirty="0"/>
              <a:t> 32% of NH residents said they feel well-prepared, 54% of residents said somewhat prepared, and 14% said not prepared. So while about a third of the state is prepared, we still have a lot of work to do to bring the rest of the state up to this level of preparedness.</a:t>
            </a:r>
          </a:p>
        </p:txBody>
      </p:sp>
      <p:sp>
        <p:nvSpPr>
          <p:cNvPr id="4" name="Slide Number Placeholder 3"/>
          <p:cNvSpPr>
            <a:spLocks noGrp="1"/>
          </p:cNvSpPr>
          <p:nvPr>
            <p:ph type="sldNum" sz="quarter" idx="5"/>
          </p:nvPr>
        </p:nvSpPr>
        <p:spPr/>
        <p:txBody>
          <a:bodyPr/>
          <a:lstStyle/>
          <a:p>
            <a:fld id="{22092EEB-9D7B-4F73-ADA9-39CF4C87A097}" type="slidenum">
              <a:rPr lang="en-US" smtClean="0"/>
              <a:t>14</a:t>
            </a:fld>
            <a:endParaRPr lang="en-US"/>
          </a:p>
        </p:txBody>
      </p:sp>
    </p:spTree>
    <p:extLst>
      <p:ext uri="{BB962C8B-B14F-4D97-AF65-F5344CB8AC3E}">
        <p14:creationId xmlns:p14="http://schemas.microsoft.com/office/powerpoint/2010/main" val="5629900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925" eaLnBrk="1" hangingPunct="1"/>
            <a:r>
              <a:rPr lang="en-US" altLang="en-US" dirty="0"/>
              <a:t>It can seem overwhelming to figure out where to start to get prepared. There are so  many different kinds of disasters that we need to be ready for. However, we recommend an All-Hazards approach to planning. This is the term used to describe “preparing for a range of emergencies.” All-Hazards Planning is an efficient and effective way to plan for emergencies. It identifies tools, strategies, and resources that can be used regardless of what the emergency is.</a:t>
            </a:r>
          </a:p>
          <a:p>
            <a:pPr defTabSz="923925" eaLnBrk="1" hangingPunct="1"/>
            <a:endParaRPr lang="en-US" altLang="en-US" dirty="0"/>
          </a:p>
          <a:p>
            <a:pPr defTabSz="923925" eaLnBrk="1" hangingPunct="1"/>
            <a:r>
              <a:rPr lang="en-US" altLang="en-US" dirty="0"/>
              <a:t>By preparing to either shelter-in-place or evacuate, you will be prepared regardless of the emergency. In addition, regardless of what type of emergency it is, it is always important to know how to get in touch with friends. relatives, emergency responders, and community resources. </a:t>
            </a:r>
          </a:p>
        </p:txBody>
      </p:sp>
      <p:sp>
        <p:nvSpPr>
          <p:cNvPr id="4" name="Slide Number Placeholder 3"/>
          <p:cNvSpPr>
            <a:spLocks noGrp="1"/>
          </p:cNvSpPr>
          <p:nvPr>
            <p:ph type="sldNum" sz="quarter" idx="5"/>
          </p:nvPr>
        </p:nvSpPr>
        <p:spPr/>
        <p:txBody>
          <a:bodyPr/>
          <a:lstStyle/>
          <a:p>
            <a:fld id="{22092EEB-9D7B-4F73-ADA9-39CF4C87A097}" type="slidenum">
              <a:rPr lang="en-US" smtClean="0"/>
              <a:t>15</a:t>
            </a:fld>
            <a:endParaRPr lang="en-US"/>
          </a:p>
        </p:txBody>
      </p:sp>
    </p:spTree>
    <p:extLst>
      <p:ext uri="{BB962C8B-B14F-4D97-AF65-F5344CB8AC3E}">
        <p14:creationId xmlns:p14="http://schemas.microsoft.com/office/powerpoint/2010/main" val="1126262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925" eaLnBrk="1" hangingPunct="1"/>
            <a:r>
              <a:rPr lang="en-US" altLang="en-US" dirty="0"/>
              <a:t>If you needed to stay in your home for 3 days, which supplies on the checklist would you need? What other supplies would you need? </a:t>
            </a:r>
            <a:r>
              <a:rPr lang="en-US" altLang="en-US" i="1" dirty="0"/>
              <a:t>(Some participants may suggest other items that they would include in their supplies. Reinforce that there is no right or wrong answer. Preparing for emergencies is about feeling safe and confident and their supplies should reflect that.)</a:t>
            </a:r>
          </a:p>
          <a:p>
            <a:pPr defTabSz="923925" eaLnBrk="1" hangingPunct="1"/>
            <a:endParaRPr lang="en-US" altLang="en-US" i="1" dirty="0"/>
          </a:p>
          <a:p>
            <a:pPr defTabSz="923925" eaLnBrk="1" hangingPunct="1"/>
            <a:r>
              <a:rPr lang="en-US" altLang="en-US" i="1" dirty="0"/>
              <a:t>Ideas:</a:t>
            </a:r>
          </a:p>
          <a:p>
            <a:pPr defTabSz="923925" eaLnBrk="1" hangingPunct="1"/>
            <a:r>
              <a:rPr lang="en-US" altLang="en-US" i="1" dirty="0"/>
              <a:t>Water – 1 gallon/person/day – How much does your household need?  Don’t forget the pets</a:t>
            </a:r>
          </a:p>
          <a:p>
            <a:pPr defTabSz="923925" eaLnBrk="1" hangingPunct="1"/>
            <a:r>
              <a:rPr lang="en-US" altLang="en-US" i="1" dirty="0"/>
              <a:t>Can opener</a:t>
            </a:r>
          </a:p>
          <a:p>
            <a:pPr defTabSz="923925" eaLnBrk="1" hangingPunct="1"/>
            <a:r>
              <a:rPr lang="en-US" altLang="en-US" i="1" dirty="0"/>
              <a:t>Battery powered radio and batteries</a:t>
            </a:r>
          </a:p>
          <a:p>
            <a:pPr defTabSz="923925" eaLnBrk="1" hangingPunct="1"/>
            <a:r>
              <a:rPr lang="en-US" altLang="en-US" i="1" dirty="0"/>
              <a:t>ABC type fire extinguisher</a:t>
            </a:r>
          </a:p>
          <a:p>
            <a:pPr defTabSz="923925" eaLnBrk="1" hangingPunct="1"/>
            <a:r>
              <a:rPr lang="en-US" altLang="en-US" i="1" dirty="0"/>
              <a:t>Smoke &amp; carbon monoxide detectors</a:t>
            </a:r>
          </a:p>
          <a:p>
            <a:pPr defTabSz="923925" eaLnBrk="1" hangingPunct="1"/>
            <a:r>
              <a:rPr lang="en-US" altLang="en-US" i="1" dirty="0"/>
              <a:t>Wired phone (not cordless)</a:t>
            </a:r>
          </a:p>
          <a:p>
            <a:pPr defTabSz="923925" eaLnBrk="1" hangingPunct="1"/>
            <a:r>
              <a:rPr lang="en-US" altLang="en-US" i="1" dirty="0"/>
              <a:t>First Aid kit</a:t>
            </a:r>
          </a:p>
          <a:p>
            <a:pPr defTabSz="923925" eaLnBrk="1" hangingPunct="1"/>
            <a:r>
              <a:rPr lang="en-US" altLang="en-US" i="1" dirty="0"/>
              <a:t>Flashlight &amp; batteries</a:t>
            </a:r>
          </a:p>
          <a:p>
            <a:pPr defTabSz="923925" eaLnBrk="1" hangingPunct="1"/>
            <a:r>
              <a:rPr lang="en-US" altLang="en-US" i="1" dirty="0"/>
              <a:t>3-day supply canned or dry foods like beans, pasta, crackers</a:t>
            </a:r>
          </a:p>
          <a:p>
            <a:pPr defTabSz="923925" eaLnBrk="1" hangingPunct="1"/>
            <a:r>
              <a:rPr lang="en-US" altLang="en-US" i="1" dirty="0"/>
              <a:t>3-day supply of baby food and formula</a:t>
            </a:r>
          </a:p>
          <a:p>
            <a:pPr defTabSz="923925" eaLnBrk="1" hangingPunct="1"/>
            <a:endParaRPr lang="en-US" altLang="en-US" i="1" dirty="0"/>
          </a:p>
          <a:p>
            <a:pPr defTabSz="923925" eaLnBrk="1" hangingPunct="1"/>
            <a:r>
              <a:rPr lang="en-US" altLang="en-US" dirty="0"/>
              <a:t>Most will find that they already have many of the supplies on the list. We are not asking that people go out and buy a bunch of supplies. More important is to pull together everything that they already have in one place. Then you can add the things that you are missing over time.</a:t>
            </a:r>
          </a:p>
        </p:txBody>
      </p:sp>
      <p:sp>
        <p:nvSpPr>
          <p:cNvPr id="4" name="Slide Number Placeholder 3"/>
          <p:cNvSpPr>
            <a:spLocks noGrp="1"/>
          </p:cNvSpPr>
          <p:nvPr>
            <p:ph type="sldNum" sz="quarter" idx="5"/>
          </p:nvPr>
        </p:nvSpPr>
        <p:spPr/>
        <p:txBody>
          <a:bodyPr/>
          <a:lstStyle/>
          <a:p>
            <a:fld id="{22092EEB-9D7B-4F73-ADA9-39CF4C87A097}" type="slidenum">
              <a:rPr lang="en-US" smtClean="0"/>
              <a:t>16</a:t>
            </a:fld>
            <a:endParaRPr lang="en-US"/>
          </a:p>
        </p:txBody>
      </p:sp>
    </p:spTree>
    <p:extLst>
      <p:ext uri="{BB962C8B-B14F-4D97-AF65-F5344CB8AC3E}">
        <p14:creationId xmlns:p14="http://schemas.microsoft.com/office/powerpoint/2010/main" val="463435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925" eaLnBrk="1" hangingPunct="1"/>
            <a:r>
              <a:rPr lang="en-US" altLang="en-US" dirty="0"/>
              <a:t>Now which of the supplies on the checklist would you need to take with you if you needed to evacuate your home? What other supplies would you need? </a:t>
            </a:r>
            <a:r>
              <a:rPr lang="en-US" altLang="en-US" i="1" dirty="0"/>
              <a:t>(Some participants may suggest other items that they would include in their supplies. Reinforce that there is no right or wrong answer. Preparing for emergencies is about feeling safe and confident and their supplies should reflect that.)</a:t>
            </a:r>
          </a:p>
          <a:p>
            <a:pPr defTabSz="923925" eaLnBrk="1" hangingPunct="1"/>
            <a:endParaRPr lang="en-US" altLang="en-US" i="1" dirty="0"/>
          </a:p>
          <a:p>
            <a:pPr defTabSz="923925" eaLnBrk="1" hangingPunct="1"/>
            <a:r>
              <a:rPr lang="en-US" altLang="en-US" i="1" dirty="0"/>
              <a:t>Ideas: Clothes, shampoo, feminine hygiene items, diapers, towel, blanket, extra car keys, prepaid card phone, granola bars, water, activity books for kids</a:t>
            </a:r>
          </a:p>
          <a:p>
            <a:pPr defTabSz="923925" eaLnBrk="1" hangingPunct="1"/>
            <a:endParaRPr lang="en-US" altLang="en-US" i="1" dirty="0"/>
          </a:p>
          <a:p>
            <a:pPr defTabSz="923925" eaLnBrk="1" hangingPunct="1"/>
            <a:r>
              <a:rPr lang="en-US" altLang="en-US" dirty="0"/>
              <a:t>It is important that your evacuation kit is ready to go and easy to grab in case you need to leave your home quickly. Do any of you have any tips for how to assemble a go kit, where to store your go-kit, etc.?</a:t>
            </a:r>
          </a:p>
          <a:p>
            <a:pPr defTabSz="923925" eaLnBrk="1" hangingPunct="1"/>
            <a:endParaRPr lang="en-US" altLang="en-US" dirty="0"/>
          </a:p>
          <a:p>
            <a:pPr defTabSz="923925" eaLnBrk="1" hangingPunct="1"/>
            <a:r>
              <a:rPr lang="en-US" altLang="en-US" i="1" dirty="0"/>
              <a:t>Ideas: Store go-kit in garage or near exit, change clothes in go-kit once a year, rotate food in go-kit periodically, check that flashlights, etc. are still working twice a year when you check your fire alarm</a:t>
            </a:r>
          </a:p>
        </p:txBody>
      </p:sp>
      <p:sp>
        <p:nvSpPr>
          <p:cNvPr id="4" name="Slide Number Placeholder 3"/>
          <p:cNvSpPr>
            <a:spLocks noGrp="1"/>
          </p:cNvSpPr>
          <p:nvPr>
            <p:ph type="sldNum" sz="quarter" idx="5"/>
          </p:nvPr>
        </p:nvSpPr>
        <p:spPr/>
        <p:txBody>
          <a:bodyPr/>
          <a:lstStyle/>
          <a:p>
            <a:fld id="{22092EEB-9D7B-4F73-ADA9-39CF4C87A097}" type="slidenum">
              <a:rPr lang="en-US" smtClean="0"/>
              <a:t>17</a:t>
            </a:fld>
            <a:endParaRPr lang="en-US"/>
          </a:p>
        </p:txBody>
      </p:sp>
    </p:spTree>
    <p:extLst>
      <p:ext uri="{BB962C8B-B14F-4D97-AF65-F5344CB8AC3E}">
        <p14:creationId xmlns:p14="http://schemas.microsoft.com/office/powerpoint/2010/main" val="931637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While many of us probably have the majority of these items already on hand, some items may need to be purchased. Preparing doesn’t need to be an expensive endeavor and there are some simple tips you can use to prepare on a budget.</a:t>
            </a:r>
          </a:p>
          <a:p>
            <a:pPr eaLnBrk="1" hangingPunct="1"/>
            <a:endParaRPr lang="en-US" altLang="en-US" dirty="0"/>
          </a:p>
          <a:p>
            <a:pPr eaLnBrk="1" hangingPunct="1"/>
            <a:r>
              <a:rPr lang="en-US" altLang="en-US" dirty="0"/>
              <a:t>Once you’ve identified the items you need to purchase, make a list and wait for the items to go on sale.</a:t>
            </a:r>
          </a:p>
          <a:p>
            <a:pPr eaLnBrk="1" hangingPunct="1"/>
            <a:endParaRPr lang="en-US" altLang="en-US" dirty="0"/>
          </a:p>
          <a:p>
            <a:pPr eaLnBrk="1" hangingPunct="1"/>
            <a:r>
              <a:rPr lang="en-US" altLang="en-US" dirty="0"/>
              <a:t>Instead of purchasing the 3 gallons of water per person per day, fill up empty soda and water bottles with tap water. Be sure to thoroughly clean and sanitize the bottles first. Also, when a storm is expected, you can fill your bathtub with water in case you lose water. This water can then be used to wash dishes and flush the toilet so that you don’t need to use your drinkable water for these tasks. </a:t>
            </a:r>
          </a:p>
          <a:p>
            <a:pPr eaLnBrk="1" hangingPunct="1"/>
            <a:endParaRPr lang="en-US" altLang="en-US" dirty="0"/>
          </a:p>
          <a:p>
            <a:pPr eaLnBrk="1" hangingPunct="1"/>
            <a:r>
              <a:rPr lang="en-US" altLang="en-US" dirty="0"/>
              <a:t>In addition, a typical home water heater can provide 30 or more gallons of clean drinking water. This is a little tricky and the water may be very hot, but you can find further instructions online for how to do this (https://emilms.fema.gov/is909/assets/01_preparednessonashoestring.pdf). </a:t>
            </a:r>
          </a:p>
          <a:p>
            <a:pPr eaLnBrk="1" hangingPunct="1"/>
            <a:endParaRPr lang="en-US" altLang="en-US" dirty="0"/>
          </a:p>
          <a:p>
            <a:pPr eaLnBrk="1" hangingPunct="1"/>
            <a:r>
              <a:rPr lang="en-US" altLang="en-US" dirty="0"/>
              <a:t>When bad weather is approaching, it seems like everyone’s first instinct is to go buy bread, milk, and eggs. However, milk will go bad pretty quickly if you lose power and eggs need to be cooked. Think about what items your family can prepare with no power, that will be both nutritious and satisfying, and stockpile those foods instead of wasting money on food products that will go bad if you lose power or can’t cook them in time.</a:t>
            </a:r>
          </a:p>
          <a:p>
            <a:pPr eaLnBrk="1" hangingPunct="1"/>
            <a:endParaRPr lang="en-US" altLang="en-US" dirty="0"/>
          </a:p>
          <a:p>
            <a:pPr eaLnBrk="1" hangingPunct="1"/>
            <a:r>
              <a:rPr lang="en-US" altLang="en-US" dirty="0"/>
              <a:t>Many of the recommended preparedness items can be found at the dollar store or other discount stores.</a:t>
            </a:r>
          </a:p>
          <a:p>
            <a:pPr eaLnBrk="1" hangingPunct="1"/>
            <a:endParaRPr lang="en-US" altLang="en-US" dirty="0"/>
          </a:p>
          <a:p>
            <a:pPr eaLnBrk="1" hangingPunct="1"/>
            <a:r>
              <a:rPr lang="en-US" altLang="en-US" dirty="0"/>
              <a:t>Finally, you can set a preparedness budget and purchase one item from your preparedness shopping list each time you go shopping or one item per month, whichever is within your budget.</a:t>
            </a:r>
          </a:p>
        </p:txBody>
      </p:sp>
      <p:sp>
        <p:nvSpPr>
          <p:cNvPr id="4" name="Slide Number Placeholder 3"/>
          <p:cNvSpPr>
            <a:spLocks noGrp="1"/>
          </p:cNvSpPr>
          <p:nvPr>
            <p:ph type="sldNum" sz="quarter" idx="5"/>
          </p:nvPr>
        </p:nvSpPr>
        <p:spPr/>
        <p:txBody>
          <a:bodyPr/>
          <a:lstStyle/>
          <a:p>
            <a:fld id="{22092EEB-9D7B-4F73-ADA9-39CF4C87A097}" type="slidenum">
              <a:rPr lang="en-US" smtClean="0"/>
              <a:t>18</a:t>
            </a:fld>
            <a:endParaRPr lang="en-US"/>
          </a:p>
        </p:txBody>
      </p:sp>
    </p:spTree>
    <p:extLst>
      <p:ext uri="{BB962C8B-B14F-4D97-AF65-F5344CB8AC3E}">
        <p14:creationId xmlns:p14="http://schemas.microsoft.com/office/powerpoint/2010/main" val="39780876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eaLnBrk="1" hangingPunct="1">
              <a:defRPr/>
            </a:pPr>
            <a:r>
              <a:rPr lang="en-US" altLang="en-US" dirty="0"/>
              <a:t>Regardless of the emergency, it’s important that you are able to contact your loved ones as well as emergency services and other resources. </a:t>
            </a:r>
          </a:p>
          <a:p>
            <a:pPr defTabSz="924458" eaLnBrk="1" hangingPunct="1">
              <a:defRPr/>
            </a:pPr>
            <a:endParaRPr lang="en-US" altLang="en-US" b="1" dirty="0"/>
          </a:p>
          <a:p>
            <a:pPr defTabSz="924458" eaLnBrk="1" hangingPunct="1">
              <a:defRPr/>
            </a:pPr>
            <a:r>
              <a:rPr lang="en-US" altLang="en-US" i="1" dirty="0"/>
              <a:t>Pass out or refer participants to </a:t>
            </a:r>
            <a:r>
              <a:rPr lang="en-US" altLang="en-US" i="1" dirty="0" err="1"/>
              <a:t>ReadyNH’s</a:t>
            </a:r>
            <a:r>
              <a:rPr lang="en-US" altLang="en-US" i="1" dirty="0"/>
              <a:t> Family Emergency Plan handout and Emergency Contacts pocket card and explain:</a:t>
            </a:r>
          </a:p>
          <a:p>
            <a:pPr marL="173336" indent="-173336" defTabSz="924458" eaLnBrk="1" hangingPunct="1">
              <a:buFont typeface="Arial" panose="020B0604020202020204" pitchFamily="34" charset="0"/>
              <a:buChar char="•"/>
              <a:defRPr/>
            </a:pPr>
            <a:r>
              <a:rPr lang="en-US" altLang="en-US" dirty="0" err="1"/>
              <a:t>ReadyNH</a:t>
            </a:r>
            <a:r>
              <a:rPr lang="en-US" altLang="en-US" dirty="0"/>
              <a:t> has templates for both a Family Emergency Plan and an Emergency Contacts pocket card that you can use to gather your family’s information in one place, as well as give a portable version of the information to all members of your family.</a:t>
            </a:r>
          </a:p>
          <a:p>
            <a:pPr marL="173336" indent="-173336" defTabSz="924458" eaLnBrk="1" hangingPunct="1">
              <a:buFont typeface="Arial" panose="020B0604020202020204" pitchFamily="34" charset="0"/>
              <a:buChar char="•"/>
              <a:defRPr/>
            </a:pPr>
            <a:r>
              <a:rPr lang="en-US" altLang="en-US" dirty="0"/>
              <a:t>Are there other items you would like to add to your plan?</a:t>
            </a:r>
            <a:br>
              <a:rPr lang="en-US" altLang="en-US" dirty="0"/>
            </a:br>
            <a:r>
              <a:rPr lang="en-US" altLang="en-US" i="1" dirty="0"/>
              <a:t>Ideas: medical vendors, such as oxygen</a:t>
            </a:r>
            <a:endParaRPr lang="en-US" altLang="en-US" dirty="0"/>
          </a:p>
          <a:p>
            <a:pPr eaLnBrk="1" hangingPunct="1">
              <a:defRPr/>
            </a:pPr>
            <a:endParaRPr lang="en-US" altLang="en-US" dirty="0"/>
          </a:p>
          <a:p>
            <a:pPr eaLnBrk="1" hangingPunct="1">
              <a:defRPr/>
            </a:pPr>
            <a:r>
              <a:rPr lang="en-US" altLang="en-US" dirty="0"/>
              <a:t>In addition to having the numbers, addresses, and other information you need to Connect, it’s also important to think about the mechanisms that you will rely on to communicate. </a:t>
            </a:r>
          </a:p>
          <a:p>
            <a:pPr marL="173336" indent="-173336" eaLnBrk="1" hangingPunct="1">
              <a:buFont typeface="Arial" panose="020B0604020202020204" pitchFamily="34" charset="0"/>
              <a:buChar char="•"/>
              <a:defRPr/>
            </a:pPr>
            <a:r>
              <a:rPr lang="en-US" altLang="en-US" dirty="0"/>
              <a:t>In an emergency, cell phone towers may be overwhelmed by those trying to reach loved ones. When towers are overwhelmed, it is easier to get a text message through than a voice call. In addition, it might be easier to use the internet (e.g., e-mail, social media) to get a message to someone than placing a phone call.</a:t>
            </a:r>
          </a:p>
          <a:p>
            <a:pPr marL="173336" indent="-173336" eaLnBrk="1" hangingPunct="1">
              <a:buFont typeface="Arial" panose="020B0604020202020204" pitchFamily="34" charset="0"/>
              <a:buChar char="•"/>
              <a:defRPr/>
            </a:pPr>
            <a:r>
              <a:rPr lang="en-US" altLang="en-US" dirty="0"/>
              <a:t>Also, if you have a house phone, does it work when the power goes out?</a:t>
            </a:r>
          </a:p>
        </p:txBody>
      </p:sp>
      <p:sp>
        <p:nvSpPr>
          <p:cNvPr id="4" name="Slide Number Placeholder 3"/>
          <p:cNvSpPr>
            <a:spLocks noGrp="1"/>
          </p:cNvSpPr>
          <p:nvPr>
            <p:ph type="sldNum" sz="quarter" idx="5"/>
          </p:nvPr>
        </p:nvSpPr>
        <p:spPr/>
        <p:txBody>
          <a:bodyPr/>
          <a:lstStyle/>
          <a:p>
            <a:fld id="{22092EEB-9D7B-4F73-ADA9-39CF4C87A097}" type="slidenum">
              <a:rPr lang="en-US" smtClean="0"/>
              <a:t>19</a:t>
            </a:fld>
            <a:endParaRPr lang="en-US"/>
          </a:p>
        </p:txBody>
      </p:sp>
    </p:spTree>
    <p:extLst>
      <p:ext uri="{BB962C8B-B14F-4D97-AF65-F5344CB8AC3E}">
        <p14:creationId xmlns:p14="http://schemas.microsoft.com/office/powerpoint/2010/main" val="2907036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These objectives are for the Train-the-trainer part of this workshop. We have different objectives for the 45-60 community workshop.</a:t>
            </a:r>
          </a:p>
        </p:txBody>
      </p:sp>
      <p:sp>
        <p:nvSpPr>
          <p:cNvPr id="4" name="Slide Number Placeholder 3"/>
          <p:cNvSpPr>
            <a:spLocks noGrp="1"/>
          </p:cNvSpPr>
          <p:nvPr>
            <p:ph type="sldNum" sz="quarter" idx="5"/>
          </p:nvPr>
        </p:nvSpPr>
        <p:spPr/>
        <p:txBody>
          <a:bodyPr/>
          <a:lstStyle/>
          <a:p>
            <a:fld id="{22092EEB-9D7B-4F73-ADA9-39CF4C87A097}" type="slidenum">
              <a:rPr lang="en-US" smtClean="0"/>
              <a:t>2</a:t>
            </a:fld>
            <a:endParaRPr lang="en-US"/>
          </a:p>
        </p:txBody>
      </p:sp>
    </p:spTree>
    <p:extLst>
      <p:ext uri="{BB962C8B-B14F-4D97-AF65-F5344CB8AC3E}">
        <p14:creationId xmlns:p14="http://schemas.microsoft.com/office/powerpoint/2010/main" val="37582971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One way you can stay informed of emergencies is to sign up for NH Alerts in order to receive text messages with public safety notices issued by the State of NH and severe weather warnings directly from the National Weather Service. </a:t>
            </a:r>
          </a:p>
          <a:p>
            <a:endParaRPr lang="en-US" dirty="0"/>
          </a:p>
        </p:txBody>
      </p:sp>
      <p:sp>
        <p:nvSpPr>
          <p:cNvPr id="4" name="Slide Number Placeholder 3"/>
          <p:cNvSpPr>
            <a:spLocks noGrp="1"/>
          </p:cNvSpPr>
          <p:nvPr>
            <p:ph type="sldNum" sz="quarter" idx="5"/>
          </p:nvPr>
        </p:nvSpPr>
        <p:spPr/>
        <p:txBody>
          <a:bodyPr/>
          <a:lstStyle/>
          <a:p>
            <a:fld id="{22092EEB-9D7B-4F73-ADA9-39CF4C87A097}" type="slidenum">
              <a:rPr lang="en-US" smtClean="0"/>
              <a:t>20</a:t>
            </a:fld>
            <a:endParaRPr lang="en-US"/>
          </a:p>
        </p:txBody>
      </p:sp>
    </p:spTree>
    <p:extLst>
      <p:ext uri="{BB962C8B-B14F-4D97-AF65-F5344CB8AC3E}">
        <p14:creationId xmlns:p14="http://schemas.microsoft.com/office/powerpoint/2010/main" val="12724431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925" eaLnBrk="1" hangingPunct="1"/>
            <a:r>
              <a:rPr lang="en-US" altLang="en-US" dirty="0"/>
              <a:t>You can also download the NH Alerts app (available for both Apple and Android phones) to get push notifications of alerts, see current alerts in NH, and customize your alert settings.</a:t>
            </a:r>
          </a:p>
        </p:txBody>
      </p:sp>
      <p:sp>
        <p:nvSpPr>
          <p:cNvPr id="4" name="Slide Number Placeholder 3"/>
          <p:cNvSpPr>
            <a:spLocks noGrp="1"/>
          </p:cNvSpPr>
          <p:nvPr>
            <p:ph type="sldNum" sz="quarter" idx="5"/>
          </p:nvPr>
        </p:nvSpPr>
        <p:spPr/>
        <p:txBody>
          <a:bodyPr/>
          <a:lstStyle/>
          <a:p>
            <a:fld id="{22092EEB-9D7B-4F73-ADA9-39CF4C87A097}" type="slidenum">
              <a:rPr lang="en-US" smtClean="0"/>
              <a:t>21</a:t>
            </a:fld>
            <a:endParaRPr lang="en-US"/>
          </a:p>
        </p:txBody>
      </p:sp>
    </p:spTree>
    <p:extLst>
      <p:ext uri="{BB962C8B-B14F-4D97-AF65-F5344CB8AC3E}">
        <p14:creationId xmlns:p14="http://schemas.microsoft.com/office/powerpoint/2010/main" val="1948882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In addition to preparing your household, it’s also important to take steps to prepare your workplace. You can think of workplace preparedness with a similar all-hazards approach as household preparedness.</a:t>
            </a:r>
          </a:p>
          <a:p>
            <a:pPr eaLnBrk="1" hangingPunct="1"/>
            <a:endParaRPr lang="en-US" altLang="en-US" dirty="0"/>
          </a:p>
          <a:p>
            <a:pPr eaLnBrk="1" hangingPunct="1"/>
            <a:r>
              <a:rPr lang="en-US" altLang="en-US" dirty="0"/>
              <a:t>If you (and your co-workers) had to stay at your workplace for 3 days, what supplies would you need? Do you have these supplies?</a:t>
            </a:r>
          </a:p>
          <a:p>
            <a:pPr eaLnBrk="1" hangingPunct="1"/>
            <a:endParaRPr lang="en-US" altLang="en-US" dirty="0"/>
          </a:p>
          <a:p>
            <a:pPr eaLnBrk="1" hangingPunct="1"/>
            <a:r>
              <a:rPr lang="en-US" altLang="en-US" dirty="0"/>
              <a:t>Does your office have fire drills to practice evacuating?</a:t>
            </a:r>
          </a:p>
          <a:p>
            <a:pPr eaLnBrk="1" hangingPunct="1"/>
            <a:endParaRPr lang="en-US" altLang="en-US" dirty="0"/>
          </a:p>
          <a:p>
            <a:pPr eaLnBrk="1" hangingPunct="1"/>
            <a:r>
              <a:rPr lang="en-US" altLang="en-US" dirty="0"/>
              <a:t>If you were not able to get to your workplace or enter the building for an extended period of time, would you be able to work from home or an alternate site?</a:t>
            </a:r>
          </a:p>
          <a:p>
            <a:pPr eaLnBrk="1" hangingPunct="1"/>
            <a:endParaRPr lang="en-US" altLang="en-US" dirty="0"/>
          </a:p>
          <a:p>
            <a:pPr eaLnBrk="1" hangingPunct="1"/>
            <a:r>
              <a:rPr lang="en-US" altLang="en-US" dirty="0"/>
              <a:t>Who’s workplace has an emergency phone tree or other alert system to contact employees in an emergency? When has it last been used? Do you ever do drills? Do you keep your phone tree or contact list in an easily accessible place?</a:t>
            </a:r>
          </a:p>
          <a:p>
            <a:pPr eaLnBrk="1" hangingPunct="1"/>
            <a:endParaRPr lang="en-US" altLang="en-US" dirty="0"/>
          </a:p>
          <a:p>
            <a:pPr eaLnBrk="1" hangingPunct="1"/>
            <a:r>
              <a:rPr lang="en-US" altLang="en-US" dirty="0"/>
              <a:t>If your workplace isn’t prepared, you might want to think about going to your supervisor and talking about how your workplace can take more steps to be prepared.</a:t>
            </a:r>
          </a:p>
        </p:txBody>
      </p:sp>
      <p:sp>
        <p:nvSpPr>
          <p:cNvPr id="4" name="Slide Number Placeholder 3"/>
          <p:cNvSpPr>
            <a:spLocks noGrp="1"/>
          </p:cNvSpPr>
          <p:nvPr>
            <p:ph type="sldNum" sz="quarter" idx="5"/>
          </p:nvPr>
        </p:nvSpPr>
        <p:spPr/>
        <p:txBody>
          <a:bodyPr/>
          <a:lstStyle/>
          <a:p>
            <a:fld id="{22092EEB-9D7B-4F73-ADA9-39CF4C87A097}" type="slidenum">
              <a:rPr lang="en-US" smtClean="0"/>
              <a:t>22</a:t>
            </a:fld>
            <a:endParaRPr lang="en-US"/>
          </a:p>
        </p:txBody>
      </p:sp>
    </p:spTree>
    <p:extLst>
      <p:ext uri="{BB962C8B-B14F-4D97-AF65-F5344CB8AC3E}">
        <p14:creationId xmlns:p14="http://schemas.microsoft.com/office/powerpoint/2010/main" val="18476083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Once you develop your plan and emergency kit, it’s important to revisit it every 6 months with everyone in your home to make sure it is still up to date and everyone knows what the plan is.</a:t>
            </a:r>
          </a:p>
          <a:p>
            <a:pPr eaLnBrk="1" hangingPunct="1"/>
            <a:endParaRPr lang="en-US" altLang="en-US" dirty="0"/>
          </a:p>
          <a:p>
            <a:pPr eaLnBrk="1" hangingPunct="1"/>
            <a:r>
              <a:rPr lang="en-US" altLang="en-US" dirty="0"/>
              <a:t>Keep in mind that food and medications expire and phone numbers change. </a:t>
            </a:r>
          </a:p>
        </p:txBody>
      </p:sp>
      <p:sp>
        <p:nvSpPr>
          <p:cNvPr id="4" name="Slide Number Placeholder 3"/>
          <p:cNvSpPr>
            <a:spLocks noGrp="1"/>
          </p:cNvSpPr>
          <p:nvPr>
            <p:ph type="sldNum" sz="quarter" idx="5"/>
          </p:nvPr>
        </p:nvSpPr>
        <p:spPr/>
        <p:txBody>
          <a:bodyPr/>
          <a:lstStyle/>
          <a:p>
            <a:fld id="{22092EEB-9D7B-4F73-ADA9-39CF4C87A097}" type="slidenum">
              <a:rPr lang="en-US" smtClean="0"/>
              <a:t>23</a:t>
            </a:fld>
            <a:endParaRPr lang="en-US"/>
          </a:p>
        </p:txBody>
      </p:sp>
    </p:spTree>
    <p:extLst>
      <p:ext uri="{BB962C8B-B14F-4D97-AF65-F5344CB8AC3E}">
        <p14:creationId xmlns:p14="http://schemas.microsoft.com/office/powerpoint/2010/main" val="38962794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Once you are prepared, we also ask that you help others prepare. Talk to your neighbors, relatives, and friends about their plans, and give them advice on how to get started. In addition, think of your neighbors that might need extra help preparing and during an emergency. Perhaps you have a neighbor that has trouble leaving their house or apartment, or who doesn’t have a car. Consider building checking on these neighbors into your household emergency plan.  </a:t>
            </a:r>
          </a:p>
          <a:p>
            <a:pPr eaLnBrk="1" hangingPunct="1"/>
            <a:endParaRPr lang="en-US" altLang="en-US" dirty="0"/>
          </a:p>
          <a:p>
            <a:pPr eaLnBrk="1" hangingPunct="1"/>
            <a:r>
              <a:rPr lang="en-US" altLang="en-US" dirty="0"/>
              <a:t>Community preparedness is improved when we work with our neighbors, family, and friends to ensure that everyone is better prepared.</a:t>
            </a:r>
          </a:p>
        </p:txBody>
      </p:sp>
      <p:sp>
        <p:nvSpPr>
          <p:cNvPr id="4" name="Slide Number Placeholder 3"/>
          <p:cNvSpPr>
            <a:spLocks noGrp="1"/>
          </p:cNvSpPr>
          <p:nvPr>
            <p:ph type="sldNum" sz="quarter" idx="5"/>
          </p:nvPr>
        </p:nvSpPr>
        <p:spPr/>
        <p:txBody>
          <a:bodyPr/>
          <a:lstStyle/>
          <a:p>
            <a:fld id="{22092EEB-9D7B-4F73-ADA9-39CF4C87A097}" type="slidenum">
              <a:rPr lang="en-US" smtClean="0"/>
              <a:t>24</a:t>
            </a:fld>
            <a:endParaRPr lang="en-US"/>
          </a:p>
        </p:txBody>
      </p:sp>
    </p:spTree>
    <p:extLst>
      <p:ext uri="{BB962C8B-B14F-4D97-AF65-F5344CB8AC3E}">
        <p14:creationId xmlns:p14="http://schemas.microsoft.com/office/powerpoint/2010/main" val="8069554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All of the materials we’ve used today, including these slides, are available at the </a:t>
            </a:r>
            <a:r>
              <a:rPr lang="en-US" altLang="en-US" dirty="0" err="1"/>
              <a:t>ReadyNH</a:t>
            </a:r>
            <a:r>
              <a:rPr lang="en-US" altLang="en-US" dirty="0"/>
              <a:t> website. There is also a lot of other valuable information there, so I encourage you to explore the website.</a:t>
            </a:r>
          </a:p>
        </p:txBody>
      </p:sp>
      <p:sp>
        <p:nvSpPr>
          <p:cNvPr id="4" name="Slide Number Placeholder 3"/>
          <p:cNvSpPr>
            <a:spLocks noGrp="1"/>
          </p:cNvSpPr>
          <p:nvPr>
            <p:ph type="sldNum" sz="quarter" idx="5"/>
          </p:nvPr>
        </p:nvSpPr>
        <p:spPr/>
        <p:txBody>
          <a:bodyPr/>
          <a:lstStyle/>
          <a:p>
            <a:fld id="{22092EEB-9D7B-4F73-ADA9-39CF4C87A097}" type="slidenum">
              <a:rPr lang="en-US" smtClean="0"/>
              <a:t>25</a:t>
            </a:fld>
            <a:endParaRPr lang="en-US"/>
          </a:p>
        </p:txBody>
      </p:sp>
    </p:spTree>
    <p:extLst>
      <p:ext uri="{BB962C8B-B14F-4D97-AF65-F5344CB8AC3E}">
        <p14:creationId xmlns:p14="http://schemas.microsoft.com/office/powerpoint/2010/main" val="4668008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US" dirty="0"/>
          </a:p>
        </p:txBody>
      </p:sp>
      <p:sp>
        <p:nvSpPr>
          <p:cNvPr id="4" name="Slide Number Placeholder 3"/>
          <p:cNvSpPr>
            <a:spLocks noGrp="1"/>
          </p:cNvSpPr>
          <p:nvPr>
            <p:ph type="sldNum" sz="quarter" idx="5"/>
          </p:nvPr>
        </p:nvSpPr>
        <p:spPr/>
        <p:txBody>
          <a:bodyPr/>
          <a:lstStyle/>
          <a:p>
            <a:fld id="{22092EEB-9D7B-4F73-ADA9-39CF4C87A097}" type="slidenum">
              <a:rPr lang="en-US" smtClean="0"/>
              <a:t>26</a:t>
            </a:fld>
            <a:endParaRPr lang="en-US"/>
          </a:p>
        </p:txBody>
      </p:sp>
    </p:spTree>
    <p:extLst>
      <p:ext uri="{BB962C8B-B14F-4D97-AF65-F5344CB8AC3E}">
        <p14:creationId xmlns:p14="http://schemas.microsoft.com/office/powerpoint/2010/main" val="4143943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that last slide is the end of the community workshop, but we have a few more tips we want to share with you before you go off and present this training to others.</a:t>
            </a:r>
          </a:p>
        </p:txBody>
      </p:sp>
      <p:sp>
        <p:nvSpPr>
          <p:cNvPr id="4" name="Slide Number Placeholder 3"/>
          <p:cNvSpPr>
            <a:spLocks noGrp="1"/>
          </p:cNvSpPr>
          <p:nvPr>
            <p:ph type="sldNum" sz="quarter" idx="5"/>
          </p:nvPr>
        </p:nvSpPr>
        <p:spPr/>
        <p:txBody>
          <a:bodyPr/>
          <a:lstStyle/>
          <a:p>
            <a:fld id="{22092EEB-9D7B-4F73-ADA9-39CF4C87A097}" type="slidenum">
              <a:rPr lang="en-US" smtClean="0"/>
              <a:t>27</a:t>
            </a:fld>
            <a:endParaRPr lang="en-US"/>
          </a:p>
        </p:txBody>
      </p:sp>
    </p:spTree>
    <p:extLst>
      <p:ext uri="{BB962C8B-B14F-4D97-AF65-F5344CB8AC3E}">
        <p14:creationId xmlns:p14="http://schemas.microsoft.com/office/powerpoint/2010/main" val="334494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was left blank intentionally]</a:t>
            </a:r>
          </a:p>
        </p:txBody>
      </p:sp>
      <p:sp>
        <p:nvSpPr>
          <p:cNvPr id="4" name="Slide Number Placeholder 3"/>
          <p:cNvSpPr>
            <a:spLocks noGrp="1"/>
          </p:cNvSpPr>
          <p:nvPr>
            <p:ph type="sldNum" sz="quarter" idx="5"/>
          </p:nvPr>
        </p:nvSpPr>
        <p:spPr/>
        <p:txBody>
          <a:bodyPr/>
          <a:lstStyle/>
          <a:p>
            <a:fld id="{22092EEB-9D7B-4F73-ADA9-39CF4C87A097}" type="slidenum">
              <a:rPr lang="en-US" smtClean="0"/>
              <a:t>28</a:t>
            </a:fld>
            <a:endParaRPr lang="en-US"/>
          </a:p>
        </p:txBody>
      </p:sp>
    </p:spTree>
    <p:extLst>
      <p:ext uri="{BB962C8B-B14F-4D97-AF65-F5344CB8AC3E}">
        <p14:creationId xmlns:p14="http://schemas.microsoft.com/office/powerpoint/2010/main" val="9349130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t>BRAINSTORM Activity:  Ask participants to list potential locations/venues for offering this type of workshop.</a:t>
            </a:r>
          </a:p>
          <a:p>
            <a:pPr eaLnBrk="1" hangingPunct="1">
              <a:buFont typeface="Wingdings" panose="05000000000000000000" pitchFamily="2" charset="2"/>
              <a:buNone/>
            </a:pPr>
            <a:endParaRPr lang="en-US" altLang="en-US" dirty="0"/>
          </a:p>
          <a:p>
            <a:pPr eaLnBrk="1" hangingPunct="1">
              <a:buFont typeface="Wingdings" panose="05000000000000000000" pitchFamily="2" charset="2"/>
              <a:buNone/>
            </a:pPr>
            <a:r>
              <a:rPr lang="en-US" altLang="en-US" i="1" dirty="0"/>
              <a:t>Ideas: </a:t>
            </a:r>
          </a:p>
          <a:p>
            <a:pPr eaLnBrk="1" hangingPunct="1">
              <a:buFont typeface="Wingdings" panose="05000000000000000000" pitchFamily="2" charset="2"/>
              <a:buNone/>
            </a:pPr>
            <a:r>
              <a:rPr lang="en-US" altLang="en-US" i="1" dirty="0"/>
              <a:t>Schools</a:t>
            </a:r>
          </a:p>
          <a:p>
            <a:pPr eaLnBrk="1" hangingPunct="1">
              <a:buFont typeface="Wingdings" panose="05000000000000000000" pitchFamily="2" charset="2"/>
              <a:buNone/>
            </a:pPr>
            <a:r>
              <a:rPr lang="en-US" altLang="en-US" i="1" dirty="0"/>
              <a:t>Book groups</a:t>
            </a:r>
          </a:p>
          <a:p>
            <a:pPr eaLnBrk="1" hangingPunct="1">
              <a:buFont typeface="Wingdings" panose="05000000000000000000" pitchFamily="2" charset="2"/>
              <a:buNone/>
            </a:pPr>
            <a:r>
              <a:rPr lang="en-US" altLang="en-US" i="1" dirty="0"/>
              <a:t>Rec groups</a:t>
            </a:r>
          </a:p>
          <a:p>
            <a:pPr eaLnBrk="1" hangingPunct="1">
              <a:buFont typeface="Wingdings" panose="05000000000000000000" pitchFamily="2" charset="2"/>
              <a:buNone/>
            </a:pPr>
            <a:r>
              <a:rPr lang="en-US" altLang="en-US" i="1" dirty="0"/>
              <a:t>Neighbor Watch Associations</a:t>
            </a:r>
          </a:p>
          <a:p>
            <a:pPr eaLnBrk="1" hangingPunct="1">
              <a:buFont typeface="Wingdings" panose="05000000000000000000" pitchFamily="2" charset="2"/>
              <a:buNone/>
            </a:pPr>
            <a:r>
              <a:rPr lang="en-US" altLang="en-US" i="1" dirty="0"/>
              <a:t>Worksite wellness groups or worksite safety groups</a:t>
            </a:r>
          </a:p>
          <a:p>
            <a:pPr eaLnBrk="1" hangingPunct="1">
              <a:buFont typeface="Wingdings" panose="05000000000000000000" pitchFamily="2" charset="2"/>
              <a:buNone/>
            </a:pPr>
            <a:r>
              <a:rPr lang="en-US" altLang="en-US" i="1" dirty="0"/>
              <a:t>Church groups</a:t>
            </a:r>
          </a:p>
          <a:p>
            <a:pPr eaLnBrk="1" hangingPunct="1">
              <a:buFont typeface="Wingdings" panose="05000000000000000000" pitchFamily="2" charset="2"/>
              <a:buNone/>
            </a:pPr>
            <a:r>
              <a:rPr lang="en-US" altLang="en-US" i="1" dirty="0"/>
              <a:t>Senior centers</a:t>
            </a:r>
          </a:p>
          <a:p>
            <a:pPr eaLnBrk="1" hangingPunct="1">
              <a:buFont typeface="Wingdings" panose="05000000000000000000" pitchFamily="2" charset="2"/>
              <a:buNone/>
            </a:pPr>
            <a:r>
              <a:rPr lang="en-US" altLang="en-US" i="1" dirty="0"/>
              <a:t>Staff meetings</a:t>
            </a:r>
          </a:p>
        </p:txBody>
      </p:sp>
      <p:sp>
        <p:nvSpPr>
          <p:cNvPr id="4" name="Slide Number Placeholder 3"/>
          <p:cNvSpPr>
            <a:spLocks noGrp="1"/>
          </p:cNvSpPr>
          <p:nvPr>
            <p:ph type="sldNum" sz="quarter" idx="5"/>
          </p:nvPr>
        </p:nvSpPr>
        <p:spPr/>
        <p:txBody>
          <a:bodyPr/>
          <a:lstStyle/>
          <a:p>
            <a:fld id="{22092EEB-9D7B-4F73-ADA9-39CF4C87A097}" type="slidenum">
              <a:rPr lang="en-US" smtClean="0"/>
              <a:t>29</a:t>
            </a:fld>
            <a:endParaRPr lang="en-US"/>
          </a:p>
        </p:txBody>
      </p:sp>
    </p:spTree>
    <p:extLst>
      <p:ext uri="{BB962C8B-B14F-4D97-AF65-F5344CB8AC3E}">
        <p14:creationId xmlns:p14="http://schemas.microsoft.com/office/powerpoint/2010/main" val="3601739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3200" b="0" i="0" dirty="0"/>
              <a:t>Statistics provided through FEMA’s 2023 National Household Survey on Disaster</a:t>
            </a:r>
          </a:p>
          <a:p>
            <a:pPr eaLnBrk="1" hangingPunct="1"/>
            <a:r>
              <a:rPr lang="en-US" altLang="en-US" sz="3200" b="0" i="0" dirty="0"/>
              <a:t>Number of people who prepared a kit up by 15 % over 2022</a:t>
            </a:r>
          </a:p>
          <a:p>
            <a:pPr eaLnBrk="1" hangingPunct="1"/>
            <a:r>
              <a:rPr lang="en-US" altLang="en-US" sz="3200" b="0" i="0" dirty="0"/>
              <a:t>Number of people who signed up for alerts and warnings down 10 percent from 2022</a:t>
            </a:r>
          </a:p>
          <a:p>
            <a:pPr eaLnBrk="1" hangingPunct="1"/>
            <a:endParaRPr lang="en-US" altLang="en-US" sz="3200" b="1" dirty="0"/>
          </a:p>
          <a:p>
            <a:pPr eaLnBrk="1" hangingPunct="1">
              <a:spcBef>
                <a:spcPct val="0"/>
              </a:spcBef>
            </a:pPr>
            <a:endParaRPr lang="en-US" altLang="en-US" dirty="0"/>
          </a:p>
          <a:p>
            <a:pPr eaLnBrk="1" hangingPunct="1">
              <a:spcBef>
                <a:spcPct val="0"/>
              </a:spcBef>
            </a:pPr>
            <a:r>
              <a:rPr lang="en-US" altLang="en-US" dirty="0"/>
              <a:t>So people in the US believe it is likely that they will experience a major disaster and that they should be prepared, but the minority has begun to prepare and many who are not prepared are not planning to do so. </a:t>
            </a:r>
          </a:p>
          <a:p>
            <a:pPr eaLnBrk="1" hangingPunct="1">
              <a:spcBef>
                <a:spcPct val="0"/>
              </a:spcBef>
            </a:pPr>
            <a:endParaRPr lang="en-US" altLang="en-US" dirty="0"/>
          </a:p>
          <a:p>
            <a:pPr eaLnBrk="1" hangingPunct="1">
              <a:spcBef>
                <a:spcPct val="0"/>
              </a:spcBef>
            </a:pPr>
            <a:r>
              <a:rPr lang="en-US" altLang="en-US" dirty="0"/>
              <a:t>If people believe they are at risk and should prepare, why aren’t they?</a:t>
            </a:r>
          </a:p>
        </p:txBody>
      </p:sp>
      <p:sp>
        <p:nvSpPr>
          <p:cNvPr id="4" name="Slide Number Placeholder 3"/>
          <p:cNvSpPr>
            <a:spLocks noGrp="1"/>
          </p:cNvSpPr>
          <p:nvPr>
            <p:ph type="sldNum" sz="quarter" idx="5"/>
          </p:nvPr>
        </p:nvSpPr>
        <p:spPr/>
        <p:txBody>
          <a:bodyPr/>
          <a:lstStyle/>
          <a:p>
            <a:fld id="{22092EEB-9D7B-4F73-ADA9-39CF4C87A097}" type="slidenum">
              <a:rPr lang="en-US" smtClean="0"/>
              <a:t>3</a:t>
            </a:fld>
            <a:endParaRPr lang="en-US"/>
          </a:p>
        </p:txBody>
      </p:sp>
    </p:spTree>
    <p:extLst>
      <p:ext uri="{BB962C8B-B14F-4D97-AF65-F5344CB8AC3E}">
        <p14:creationId xmlns:p14="http://schemas.microsoft.com/office/powerpoint/2010/main" val="36938327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was left blank intentionally]</a:t>
            </a:r>
          </a:p>
        </p:txBody>
      </p:sp>
      <p:sp>
        <p:nvSpPr>
          <p:cNvPr id="4" name="Slide Number Placeholder 3"/>
          <p:cNvSpPr>
            <a:spLocks noGrp="1"/>
          </p:cNvSpPr>
          <p:nvPr>
            <p:ph type="sldNum" sz="quarter" idx="5"/>
          </p:nvPr>
        </p:nvSpPr>
        <p:spPr/>
        <p:txBody>
          <a:bodyPr/>
          <a:lstStyle/>
          <a:p>
            <a:fld id="{22092EEB-9D7B-4F73-ADA9-39CF4C87A097}" type="slidenum">
              <a:rPr lang="en-US" smtClean="0"/>
              <a:t>30</a:t>
            </a:fld>
            <a:endParaRPr lang="en-US"/>
          </a:p>
        </p:txBody>
      </p:sp>
    </p:spTree>
    <p:extLst>
      <p:ext uri="{BB962C8B-B14F-4D97-AF65-F5344CB8AC3E}">
        <p14:creationId xmlns:p14="http://schemas.microsoft.com/office/powerpoint/2010/main" val="12483964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was left blank intentionally]</a:t>
            </a:r>
          </a:p>
        </p:txBody>
      </p:sp>
      <p:sp>
        <p:nvSpPr>
          <p:cNvPr id="4" name="Slide Number Placeholder 3"/>
          <p:cNvSpPr>
            <a:spLocks noGrp="1"/>
          </p:cNvSpPr>
          <p:nvPr>
            <p:ph type="sldNum" sz="quarter" idx="5"/>
          </p:nvPr>
        </p:nvSpPr>
        <p:spPr/>
        <p:txBody>
          <a:bodyPr/>
          <a:lstStyle/>
          <a:p>
            <a:fld id="{22092EEB-9D7B-4F73-ADA9-39CF4C87A097}" type="slidenum">
              <a:rPr lang="en-US" smtClean="0"/>
              <a:t>31</a:t>
            </a:fld>
            <a:endParaRPr lang="en-US"/>
          </a:p>
        </p:txBody>
      </p:sp>
    </p:spTree>
    <p:extLst>
      <p:ext uri="{BB962C8B-B14F-4D97-AF65-F5344CB8AC3E}">
        <p14:creationId xmlns:p14="http://schemas.microsoft.com/office/powerpoint/2010/main" val="2348518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altLang="en-US" i="1" dirty="0"/>
              <a:t>BRAINSTORM Activity:  Ask participants to list their reasons for not preparing for all types of emergencies.</a:t>
            </a:r>
          </a:p>
          <a:p>
            <a:pPr eaLnBrk="1" fontAlgn="auto" hangingPunct="1">
              <a:spcBef>
                <a:spcPts val="0"/>
              </a:spcBef>
              <a:spcAft>
                <a:spcPts val="0"/>
              </a:spcAft>
              <a:defRPr/>
            </a:pPr>
            <a:endParaRPr lang="en-US" altLang="en-US" b="1" dirty="0"/>
          </a:p>
          <a:p>
            <a:pPr eaLnBrk="1" fontAlgn="auto" hangingPunct="1">
              <a:spcBef>
                <a:spcPts val="0"/>
              </a:spcBef>
              <a:spcAft>
                <a:spcPts val="0"/>
              </a:spcAft>
              <a:defRPr/>
            </a:pPr>
            <a:r>
              <a:rPr lang="en-US" altLang="en-US" dirty="0"/>
              <a:t>There are many reasons people might give for NOT preparing for emergencies at home.  Ask participants to share reasons people might give.  </a:t>
            </a:r>
          </a:p>
          <a:p>
            <a:pPr eaLnBrk="1" fontAlgn="auto" hangingPunct="1">
              <a:spcBef>
                <a:spcPts val="0"/>
              </a:spcBef>
              <a:spcAft>
                <a:spcPts val="0"/>
              </a:spcAft>
              <a:defRPr/>
            </a:pPr>
            <a:endParaRPr lang="en-US" altLang="en-US" dirty="0"/>
          </a:p>
          <a:p>
            <a:pPr eaLnBrk="1" fontAlgn="auto" hangingPunct="1">
              <a:spcBef>
                <a:spcPts val="0"/>
              </a:spcBef>
              <a:spcAft>
                <a:spcPts val="0"/>
              </a:spcAft>
              <a:defRPr/>
            </a:pPr>
            <a:r>
              <a:rPr lang="en-US" altLang="en-US" dirty="0"/>
              <a:t>When communicating about preparedness we must consider these potential barriers to planning and how to overcome them.</a:t>
            </a:r>
          </a:p>
          <a:p>
            <a:pPr eaLnBrk="1" fontAlgn="auto" hangingPunct="1">
              <a:spcBef>
                <a:spcPts val="0"/>
              </a:spcBef>
              <a:spcAft>
                <a:spcPts val="0"/>
              </a:spcAft>
              <a:defRPr/>
            </a:pPr>
            <a:endParaRPr lang="en-US" altLang="en-US" dirty="0"/>
          </a:p>
          <a:p>
            <a:pPr eaLnBrk="1" fontAlgn="auto" hangingPunct="1">
              <a:spcBef>
                <a:spcPts val="0"/>
              </a:spcBef>
              <a:spcAft>
                <a:spcPts val="0"/>
              </a:spcAft>
              <a:defRPr/>
            </a:pPr>
            <a:r>
              <a:rPr lang="en-US" altLang="en-US" i="1" dirty="0"/>
              <a:t>Ideas:</a:t>
            </a:r>
          </a:p>
          <a:p>
            <a:pPr marL="173336" indent="-173336" eaLnBrk="1" fontAlgn="auto" hangingPunct="1">
              <a:spcBef>
                <a:spcPts val="0"/>
              </a:spcBef>
              <a:spcAft>
                <a:spcPts val="0"/>
              </a:spcAft>
              <a:buFont typeface="Arial" panose="020B0604020202020204" pitchFamily="34" charset="0"/>
              <a:buChar char="•"/>
              <a:defRPr/>
            </a:pPr>
            <a:r>
              <a:rPr lang="en-US" altLang="en-US" i="1" dirty="0"/>
              <a:t>Denial (not going to happen to me)</a:t>
            </a:r>
          </a:p>
          <a:p>
            <a:pPr marL="173336" indent="-173336" eaLnBrk="1" fontAlgn="auto" hangingPunct="1">
              <a:spcBef>
                <a:spcPts val="0"/>
              </a:spcBef>
              <a:spcAft>
                <a:spcPts val="0"/>
              </a:spcAft>
              <a:buFont typeface="Arial" panose="020B0604020202020204" pitchFamily="34" charset="0"/>
              <a:buChar char="•"/>
              <a:defRPr/>
            </a:pPr>
            <a:r>
              <a:rPr lang="en-US" altLang="en-US" i="1" dirty="0"/>
              <a:t>Not my responsibility (local officials will take care of it)</a:t>
            </a:r>
          </a:p>
          <a:p>
            <a:pPr marL="173336" indent="-173336" eaLnBrk="1" fontAlgn="auto" hangingPunct="1">
              <a:spcBef>
                <a:spcPts val="0"/>
              </a:spcBef>
              <a:spcAft>
                <a:spcPts val="0"/>
              </a:spcAft>
              <a:buFont typeface="Arial" panose="020B0604020202020204" pitchFamily="34" charset="0"/>
              <a:buChar char="•"/>
              <a:defRPr/>
            </a:pPr>
            <a:r>
              <a:rPr lang="en-US" altLang="en-US" i="1" dirty="0"/>
              <a:t>Finances (it’s too expensive)</a:t>
            </a:r>
          </a:p>
          <a:p>
            <a:pPr marL="173336" indent="-173336" eaLnBrk="1" fontAlgn="auto" hangingPunct="1">
              <a:spcBef>
                <a:spcPts val="0"/>
              </a:spcBef>
              <a:spcAft>
                <a:spcPts val="0"/>
              </a:spcAft>
              <a:buFont typeface="Arial" panose="020B0604020202020204" pitchFamily="34" charset="0"/>
              <a:buChar char="•"/>
              <a:defRPr/>
            </a:pPr>
            <a:r>
              <a:rPr lang="en-US" altLang="en-US" i="1" dirty="0"/>
              <a:t>Space (no place to store supplies)</a:t>
            </a:r>
          </a:p>
          <a:p>
            <a:pPr marL="173336" indent="-173336" eaLnBrk="1" fontAlgn="auto" hangingPunct="1">
              <a:spcBef>
                <a:spcPts val="0"/>
              </a:spcBef>
              <a:spcAft>
                <a:spcPts val="0"/>
              </a:spcAft>
              <a:buFont typeface="Arial" panose="020B0604020202020204" pitchFamily="34" charset="0"/>
              <a:buChar char="•"/>
              <a:defRPr/>
            </a:pPr>
            <a:r>
              <a:rPr lang="en-US" altLang="en-US" i="1" dirty="0"/>
              <a:t>Time (overbooked schedules)</a:t>
            </a:r>
          </a:p>
          <a:p>
            <a:pPr marL="173336" indent="-173336" eaLnBrk="1" fontAlgn="auto" hangingPunct="1">
              <a:spcBef>
                <a:spcPts val="0"/>
              </a:spcBef>
              <a:spcAft>
                <a:spcPts val="0"/>
              </a:spcAft>
              <a:buFont typeface="Arial" panose="020B0604020202020204" pitchFamily="34" charset="0"/>
              <a:buChar char="•"/>
              <a:defRPr/>
            </a:pPr>
            <a:r>
              <a:rPr lang="en-US" altLang="en-US" i="1" dirty="0"/>
              <a:t>Know-how (unsure about what it involves)</a:t>
            </a:r>
          </a:p>
          <a:p>
            <a:pPr marL="173336" indent="-173336" eaLnBrk="1" fontAlgn="auto" hangingPunct="1">
              <a:spcBef>
                <a:spcPts val="0"/>
              </a:spcBef>
              <a:spcAft>
                <a:spcPts val="0"/>
              </a:spcAft>
              <a:buFont typeface="Arial" panose="020B0604020202020204" pitchFamily="34" charset="0"/>
              <a:buChar char="•"/>
              <a:defRPr/>
            </a:pPr>
            <a:r>
              <a:rPr lang="en-US" altLang="en-US" i="1" dirty="0"/>
              <a:t>Fear/uncertainty</a:t>
            </a:r>
          </a:p>
          <a:p>
            <a:pPr marL="173336" indent="-173336" eaLnBrk="1" fontAlgn="auto" hangingPunct="1">
              <a:spcBef>
                <a:spcPts val="0"/>
              </a:spcBef>
              <a:spcAft>
                <a:spcPts val="0"/>
              </a:spcAft>
              <a:buFont typeface="Arial" panose="020B0604020202020204" pitchFamily="34" charset="0"/>
              <a:buChar char="•"/>
              <a:defRPr/>
            </a:pPr>
            <a:endParaRPr lang="en-US" altLang="en-US" i="1" dirty="0"/>
          </a:p>
          <a:p>
            <a:pPr eaLnBrk="1" fontAlgn="auto" hangingPunct="1">
              <a:spcBef>
                <a:spcPts val="0"/>
              </a:spcBef>
              <a:spcAft>
                <a:spcPts val="0"/>
              </a:spcAft>
              <a:buFont typeface="Arial" panose="020B0604020202020204" pitchFamily="34" charset="0"/>
              <a:buNone/>
              <a:defRPr/>
            </a:pPr>
            <a:r>
              <a:rPr lang="en-US" altLang="en-US" i="1" dirty="0"/>
              <a:t>After the group has brainstormed ideas, switch to the next slide with a list of potential answers.</a:t>
            </a:r>
          </a:p>
        </p:txBody>
      </p:sp>
      <p:sp>
        <p:nvSpPr>
          <p:cNvPr id="4" name="Slide Number Placeholder 3"/>
          <p:cNvSpPr>
            <a:spLocks noGrp="1"/>
          </p:cNvSpPr>
          <p:nvPr>
            <p:ph type="sldNum" sz="quarter" idx="5"/>
          </p:nvPr>
        </p:nvSpPr>
        <p:spPr/>
        <p:txBody>
          <a:bodyPr/>
          <a:lstStyle/>
          <a:p>
            <a:fld id="{22092EEB-9D7B-4F73-ADA9-39CF4C87A097}" type="slidenum">
              <a:rPr lang="en-US" smtClean="0"/>
              <a:t>4</a:t>
            </a:fld>
            <a:endParaRPr lang="en-US"/>
          </a:p>
        </p:txBody>
      </p:sp>
    </p:spTree>
    <p:extLst>
      <p:ext uri="{BB962C8B-B14F-4D97-AF65-F5344CB8AC3E}">
        <p14:creationId xmlns:p14="http://schemas.microsoft.com/office/powerpoint/2010/main" val="3976898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So here we just have a list of potential barriers, many of which we’ve already talked about.</a:t>
            </a:r>
          </a:p>
          <a:p>
            <a:pPr eaLnBrk="1" hangingPunct="1">
              <a:spcBef>
                <a:spcPct val="0"/>
              </a:spcBef>
            </a:pPr>
            <a:endParaRPr lang="en-US" altLang="en-US" dirty="0"/>
          </a:p>
          <a:p>
            <a:pPr eaLnBrk="1" hangingPunct="1">
              <a:spcBef>
                <a:spcPct val="0"/>
              </a:spcBef>
            </a:pPr>
            <a:r>
              <a:rPr lang="en-US" altLang="en-US" dirty="0"/>
              <a:t>We can work to address fear around emergencies. Instead of trying to scare people into preparing, we can inspire them to make their family and community resilient.</a:t>
            </a:r>
          </a:p>
          <a:p>
            <a:pPr eaLnBrk="1" hangingPunct="1">
              <a:spcBef>
                <a:spcPct val="0"/>
              </a:spcBef>
            </a:pPr>
            <a:endParaRPr lang="en-US" altLang="en-US" dirty="0"/>
          </a:p>
          <a:p>
            <a:pPr eaLnBrk="1" hangingPunct="1">
              <a:spcBef>
                <a:spcPct val="0"/>
              </a:spcBef>
            </a:pPr>
            <a:r>
              <a:rPr lang="en-US" altLang="en-US" dirty="0"/>
              <a:t>While we unfortunately can’t provide financial resources, time, or storage space, we can provide resources in a straightforward manner that can help those on a budget, with limited time to dedicate to preparing, or who are unsure what steps they need to take in order to prepare. </a:t>
            </a:r>
          </a:p>
        </p:txBody>
      </p:sp>
      <p:sp>
        <p:nvSpPr>
          <p:cNvPr id="4" name="Slide Number Placeholder 3"/>
          <p:cNvSpPr>
            <a:spLocks noGrp="1"/>
          </p:cNvSpPr>
          <p:nvPr>
            <p:ph type="sldNum" sz="quarter" idx="5"/>
          </p:nvPr>
        </p:nvSpPr>
        <p:spPr/>
        <p:txBody>
          <a:bodyPr/>
          <a:lstStyle/>
          <a:p>
            <a:fld id="{22092EEB-9D7B-4F73-ADA9-39CF4C87A097}" type="slidenum">
              <a:rPr lang="en-US" smtClean="0"/>
              <a:t>5</a:t>
            </a:fld>
            <a:endParaRPr lang="en-US"/>
          </a:p>
        </p:txBody>
      </p:sp>
    </p:spTree>
    <p:extLst>
      <p:ext uri="{BB962C8B-B14F-4D97-AF65-F5344CB8AC3E}">
        <p14:creationId xmlns:p14="http://schemas.microsoft.com/office/powerpoint/2010/main" val="183084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spcBef>
                <a:spcPct val="0"/>
              </a:spcBef>
            </a:pPr>
            <a:r>
              <a:rPr lang="en-US" altLang="en-US" dirty="0"/>
              <a:t>So, why is preparing so hard?</a:t>
            </a:r>
          </a:p>
          <a:p>
            <a:pPr eaLnBrk="1" hangingPunct="1">
              <a:lnSpc>
                <a:spcPct val="80000"/>
              </a:lnSpc>
              <a:spcBef>
                <a:spcPct val="0"/>
              </a:spcBef>
            </a:pPr>
            <a:endParaRPr lang="en-US" altLang="en-US" dirty="0"/>
          </a:p>
          <a:p>
            <a:pPr eaLnBrk="1" hangingPunct="1">
              <a:lnSpc>
                <a:spcPct val="80000"/>
              </a:lnSpc>
              <a:spcBef>
                <a:spcPct val="0"/>
              </a:spcBef>
            </a:pPr>
            <a:r>
              <a:rPr lang="en-US" altLang="en-US" b="1" dirty="0"/>
              <a:t>Personal barriers: </a:t>
            </a:r>
            <a:r>
              <a:rPr lang="en-US" altLang="en-US" dirty="0"/>
              <a:t>As we have already discussed, there are personal barriers that you should keep in mind while helping others to prepare.</a:t>
            </a:r>
          </a:p>
          <a:p>
            <a:pPr eaLnBrk="1" hangingPunct="1">
              <a:lnSpc>
                <a:spcPct val="80000"/>
              </a:lnSpc>
              <a:spcBef>
                <a:spcPct val="0"/>
              </a:spcBef>
            </a:pPr>
            <a:endParaRPr lang="en-US" altLang="en-US" b="1" dirty="0"/>
          </a:p>
          <a:p>
            <a:pPr eaLnBrk="1" hangingPunct="1">
              <a:lnSpc>
                <a:spcPct val="80000"/>
              </a:lnSpc>
              <a:spcBef>
                <a:spcPct val="0"/>
              </a:spcBef>
            </a:pPr>
            <a:r>
              <a:rPr lang="en-US" altLang="en-US" b="1" dirty="0"/>
              <a:t>Perception of Risk: </a:t>
            </a:r>
            <a:r>
              <a:rPr lang="en-US" altLang="en-US" dirty="0"/>
              <a:t>Each individual has a different perception of their vulnerability to hazards. How many times have you heard, “Tornados would never happen in NH” or “My house would never flood.” It is really difficult for people to accurately assess their risk level and most people assume that they are less likely to experience negative events than the average person.</a:t>
            </a:r>
          </a:p>
          <a:p>
            <a:pPr eaLnBrk="1" hangingPunct="1">
              <a:lnSpc>
                <a:spcPct val="80000"/>
              </a:lnSpc>
              <a:spcBef>
                <a:spcPct val="0"/>
              </a:spcBef>
            </a:pPr>
            <a:endParaRPr lang="en-US" altLang="en-US" b="1" dirty="0"/>
          </a:p>
          <a:p>
            <a:pPr eaLnBrk="1" hangingPunct="1">
              <a:lnSpc>
                <a:spcPct val="80000"/>
              </a:lnSpc>
              <a:spcBef>
                <a:spcPct val="0"/>
              </a:spcBef>
            </a:pPr>
            <a:r>
              <a:rPr lang="en-US" altLang="en-US" b="1" dirty="0"/>
              <a:t>Presentation of message: </a:t>
            </a:r>
            <a:r>
              <a:rPr lang="en-US" altLang="en-US" dirty="0"/>
              <a:t>Most information about preparedness is presented as a lengthy list of hazards that could impact a community – many of which most people have little to no experience with. This can not only be overwhelming, but also very scary. Presenting preparedness from the perspective of the actions an individual or household might take (for example, shelter-in-place or evacuate) makes the task of preparedness easier for people to wrap their head around. Additionally, most people have some level of personal experience with staying at home for a few days or being away from home for a period of time. Consider an expectant mother who has a bag packed ready to go to the hospital at a moment’s notice.  Or the family planning for their summer vacation by packing a suitcase with those items they will need for the few days they are away from home.  Both have basic experience with evacuation planning.</a:t>
            </a:r>
          </a:p>
          <a:p>
            <a:pPr eaLnBrk="1" hangingPunct="1">
              <a:lnSpc>
                <a:spcPct val="80000"/>
              </a:lnSpc>
              <a:spcBef>
                <a:spcPct val="0"/>
              </a:spcBef>
            </a:pPr>
            <a:endParaRPr lang="en-US" altLang="en-US" dirty="0"/>
          </a:p>
          <a:p>
            <a:pPr eaLnBrk="1" hangingPunct="1">
              <a:lnSpc>
                <a:spcPct val="80000"/>
              </a:lnSpc>
              <a:spcBef>
                <a:spcPct val="0"/>
              </a:spcBef>
            </a:pPr>
            <a:r>
              <a:rPr lang="en-US" altLang="en-US" b="1" dirty="0"/>
              <a:t>Ability to influence outcomes: </a:t>
            </a:r>
            <a:r>
              <a:rPr lang="en-US" altLang="en-US" dirty="0"/>
              <a:t>Over a third of all Americans believe that luck is more important to surviving a disaster than preparing. We need to emphasize that taking steps towards preparedness can influence a household’s independence and comfort, as well as how they fare in an emergency, and that luck is not the only factor that predicts the outcome.</a:t>
            </a:r>
            <a:endParaRPr lang="en-US" altLang="en-US" b="1" dirty="0"/>
          </a:p>
          <a:p>
            <a:pPr eaLnBrk="1" hangingPunct="1">
              <a:lnSpc>
                <a:spcPct val="80000"/>
              </a:lnSpc>
              <a:spcBef>
                <a:spcPct val="0"/>
              </a:spcBef>
            </a:pPr>
            <a:endParaRPr lang="en-US" altLang="en-US" dirty="0"/>
          </a:p>
          <a:p>
            <a:pPr eaLnBrk="1" hangingPunct="1">
              <a:lnSpc>
                <a:spcPct val="80000"/>
              </a:lnSpc>
              <a:spcBef>
                <a:spcPct val="0"/>
              </a:spcBef>
            </a:pPr>
            <a:r>
              <a:rPr lang="en-US" altLang="en-US" b="1" dirty="0"/>
              <a:t>Personal experience: </a:t>
            </a:r>
            <a:r>
              <a:rPr lang="en-US" altLang="en-US" dirty="0"/>
              <a:t>It is also important to remember that many people who attend a training you are offering have experienced an emergency. Not only will they have great experience and tips from prior emergencies, but their experiences will also influence their perception of risk and understanding of how to prepare for an emergency. For example, someone who had to evacuate their home due to flooding may be very prepared for a similar evacuation situation, but may not have begun to plan for a severe winter storm where they need to stay in their home for several days with no power or water.</a:t>
            </a:r>
          </a:p>
        </p:txBody>
      </p:sp>
      <p:sp>
        <p:nvSpPr>
          <p:cNvPr id="4" name="Slide Number Placeholder 3"/>
          <p:cNvSpPr>
            <a:spLocks noGrp="1"/>
          </p:cNvSpPr>
          <p:nvPr>
            <p:ph type="sldNum" sz="quarter" idx="5"/>
          </p:nvPr>
        </p:nvSpPr>
        <p:spPr/>
        <p:txBody>
          <a:bodyPr/>
          <a:lstStyle/>
          <a:p>
            <a:fld id="{22092EEB-9D7B-4F73-ADA9-39CF4C87A097}" type="slidenum">
              <a:rPr lang="en-US" smtClean="0"/>
              <a:t>6</a:t>
            </a:fld>
            <a:endParaRPr lang="en-US"/>
          </a:p>
        </p:txBody>
      </p:sp>
    </p:spTree>
    <p:extLst>
      <p:ext uri="{BB962C8B-B14F-4D97-AF65-F5344CB8AC3E}">
        <p14:creationId xmlns:p14="http://schemas.microsoft.com/office/powerpoint/2010/main" val="1356217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All-Hazards planning is used by emergency responders to describe the approach of “preparing for a range of emergencies,” from something small and localized to something larger and regional. All-Hazards Planning is an efficient and effective way to plan for emergencies. It identifies tools, strategies, and resources that can be used regardless of what the emergency is.</a:t>
            </a:r>
          </a:p>
          <a:p>
            <a:pPr eaLnBrk="1" hangingPunct="1">
              <a:spcBef>
                <a:spcPct val="0"/>
              </a:spcBef>
            </a:pPr>
            <a:endParaRPr lang="en-US" altLang="en-US" dirty="0"/>
          </a:p>
          <a:p>
            <a:pPr eaLnBrk="1" hangingPunct="1">
              <a:spcBef>
                <a:spcPct val="0"/>
              </a:spcBef>
            </a:pPr>
            <a:r>
              <a:rPr lang="en-US" altLang="en-US" dirty="0"/>
              <a:t>Individuals and families can also use All-Hazards Planning by identifying the tools, strategies, and resources that they will use in any emergency situation. This community workshop stresses the 2 different actions you may need to take in an emergency: sheltering-in-place or evacuation. In addition, regardless of the emergency or whether one needs to stay in place or evacuate, it is always important to know how to get in touch with friends, relatives, emergency responders, and community resources. </a:t>
            </a:r>
          </a:p>
        </p:txBody>
      </p:sp>
      <p:sp>
        <p:nvSpPr>
          <p:cNvPr id="4" name="Slide Number Placeholder 3"/>
          <p:cNvSpPr>
            <a:spLocks noGrp="1"/>
          </p:cNvSpPr>
          <p:nvPr>
            <p:ph type="sldNum" sz="quarter" idx="5"/>
          </p:nvPr>
        </p:nvSpPr>
        <p:spPr/>
        <p:txBody>
          <a:bodyPr/>
          <a:lstStyle/>
          <a:p>
            <a:fld id="{22092EEB-9D7B-4F73-ADA9-39CF4C87A097}" type="slidenum">
              <a:rPr lang="en-US" smtClean="0"/>
              <a:t>7</a:t>
            </a:fld>
            <a:endParaRPr lang="en-US"/>
          </a:p>
        </p:txBody>
      </p:sp>
    </p:spTree>
    <p:extLst>
      <p:ext uri="{BB962C8B-B14F-4D97-AF65-F5344CB8AC3E}">
        <p14:creationId xmlns:p14="http://schemas.microsoft.com/office/powerpoint/2010/main" val="3898965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All of these handouts and files are available at www.ReadyNH.gov.</a:t>
            </a:r>
          </a:p>
          <a:p>
            <a:pPr eaLnBrk="1" hangingPunct="1"/>
            <a:endParaRPr lang="en-US" altLang="en-US" dirty="0"/>
          </a:p>
          <a:p>
            <a:pPr eaLnBrk="1" hangingPunct="1"/>
            <a:r>
              <a:rPr lang="en-US" altLang="en-US" dirty="0"/>
              <a:t>In addition, if you have access to a sample go-kit, it’s a good visual to bring along for participants to look at.</a:t>
            </a:r>
          </a:p>
        </p:txBody>
      </p:sp>
      <p:sp>
        <p:nvSpPr>
          <p:cNvPr id="4" name="Slide Number Placeholder 3"/>
          <p:cNvSpPr>
            <a:spLocks noGrp="1"/>
          </p:cNvSpPr>
          <p:nvPr>
            <p:ph type="sldNum" sz="quarter" idx="5"/>
          </p:nvPr>
        </p:nvSpPr>
        <p:spPr/>
        <p:txBody>
          <a:bodyPr/>
          <a:lstStyle/>
          <a:p>
            <a:fld id="{22092EEB-9D7B-4F73-ADA9-39CF4C87A097}" type="slidenum">
              <a:rPr lang="en-US" smtClean="0"/>
              <a:t>8</a:t>
            </a:fld>
            <a:endParaRPr lang="en-US"/>
          </a:p>
        </p:txBody>
      </p:sp>
    </p:spTree>
    <p:extLst>
      <p:ext uri="{BB962C8B-B14F-4D97-AF65-F5344CB8AC3E}">
        <p14:creationId xmlns:p14="http://schemas.microsoft.com/office/powerpoint/2010/main" val="2130198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a:t>Here is a list of things you should do to prepare to offer a community workshop.</a:t>
            </a:r>
          </a:p>
          <a:p>
            <a:pPr eaLnBrk="1" hangingPunct="1">
              <a:defRPr/>
            </a:pPr>
            <a:endParaRPr lang="en-US" dirty="0"/>
          </a:p>
          <a:p>
            <a:pPr marL="171450" indent="-171450" eaLnBrk="1" hangingPunct="1">
              <a:buFont typeface="Arial" panose="020B0604020202020204" pitchFamily="34" charset="0"/>
              <a:buChar char="•"/>
              <a:defRPr/>
            </a:pPr>
            <a:r>
              <a:rPr lang="en-US" altLang="en-US" dirty="0"/>
              <a:t>Confirm location and time</a:t>
            </a:r>
          </a:p>
          <a:p>
            <a:pPr marL="171450" indent="-171450" eaLnBrk="1" hangingPunct="1">
              <a:buFont typeface="Arial" panose="020B0604020202020204" pitchFamily="34" charset="0"/>
              <a:buChar char="•"/>
              <a:defRPr/>
            </a:pPr>
            <a:r>
              <a:rPr lang="en-US" altLang="en-US" dirty="0"/>
              <a:t>Prepare workshop materials</a:t>
            </a:r>
          </a:p>
          <a:p>
            <a:pPr marL="171450" indent="-171450" eaLnBrk="1" hangingPunct="1">
              <a:buFont typeface="Arial" panose="020B0604020202020204" pitchFamily="34" charset="0"/>
              <a:buChar char="•"/>
              <a:defRPr/>
            </a:pPr>
            <a:r>
              <a:rPr lang="en-US" altLang="en-US" dirty="0"/>
              <a:t>Prepare necessary equipment</a:t>
            </a:r>
          </a:p>
          <a:p>
            <a:pPr marL="171450" indent="-171450" eaLnBrk="1" hangingPunct="1">
              <a:buFont typeface="Arial" panose="020B0604020202020204" pitchFamily="34" charset="0"/>
              <a:buChar char="•"/>
              <a:defRPr/>
            </a:pPr>
            <a:r>
              <a:rPr lang="en-US" altLang="en-US" dirty="0"/>
              <a:t>Test video</a:t>
            </a:r>
          </a:p>
          <a:p>
            <a:pPr marL="628650" lvl="1" indent="-171450" eaLnBrk="1" hangingPunct="1">
              <a:buFont typeface="Arial" panose="020B0604020202020204" pitchFamily="34" charset="0"/>
              <a:buChar char="•"/>
              <a:defRPr/>
            </a:pPr>
            <a:r>
              <a:rPr lang="en-US" altLang="en-US" dirty="0"/>
              <a:t>Check if you will have internet access at location</a:t>
            </a:r>
          </a:p>
          <a:p>
            <a:pPr marL="171450" indent="-171450" eaLnBrk="1" hangingPunct="1">
              <a:buFont typeface="Arial" panose="020B0604020202020204" pitchFamily="34" charset="0"/>
              <a:buChar char="•"/>
              <a:defRPr/>
            </a:pPr>
            <a:r>
              <a:rPr lang="en-US" altLang="en-US" dirty="0"/>
              <a:t>Assemble sample go-kit or supplies</a:t>
            </a:r>
          </a:p>
          <a:p>
            <a:pPr eaLnBrk="1" hangingPunct="1">
              <a:defRPr/>
            </a:pPr>
            <a:endParaRPr lang="en-US" dirty="0"/>
          </a:p>
          <a:p>
            <a:pPr eaLnBrk="1" hangingPunct="1">
              <a:defRPr/>
            </a:pPr>
            <a:r>
              <a:rPr lang="en-US" dirty="0"/>
              <a:t>And now we’re going to switch to the community workshop presentation, and I am going to present the slides as if I was conducting a community workshop so that you can see a sample of how the community workshop could be presented.</a:t>
            </a:r>
          </a:p>
          <a:p>
            <a:pPr eaLnBrk="1" hangingPunct="1">
              <a:defRPr/>
            </a:pPr>
            <a:endParaRPr lang="en-US" dirty="0"/>
          </a:p>
          <a:p>
            <a:pPr eaLnBrk="1" hangingPunct="1">
              <a:defRPr/>
            </a:pPr>
            <a:r>
              <a:rPr lang="en-US" dirty="0"/>
              <a:t>Before we move on, does anyone have any questions?</a:t>
            </a:r>
          </a:p>
        </p:txBody>
      </p:sp>
      <p:sp>
        <p:nvSpPr>
          <p:cNvPr id="4" name="Slide Number Placeholder 3"/>
          <p:cNvSpPr>
            <a:spLocks noGrp="1"/>
          </p:cNvSpPr>
          <p:nvPr>
            <p:ph type="sldNum" sz="quarter" idx="5"/>
          </p:nvPr>
        </p:nvSpPr>
        <p:spPr/>
        <p:txBody>
          <a:bodyPr/>
          <a:lstStyle/>
          <a:p>
            <a:fld id="{22092EEB-9D7B-4F73-ADA9-39CF4C87A097}" type="slidenum">
              <a:rPr lang="en-US" smtClean="0"/>
              <a:t>9</a:t>
            </a:fld>
            <a:endParaRPr lang="en-US"/>
          </a:p>
        </p:txBody>
      </p:sp>
    </p:spTree>
    <p:extLst>
      <p:ext uri="{BB962C8B-B14F-4D97-AF65-F5344CB8AC3E}">
        <p14:creationId xmlns:p14="http://schemas.microsoft.com/office/powerpoint/2010/main" val="382863156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24" y="121799"/>
            <a:ext cx="12206624" cy="3875118"/>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542" y="3627882"/>
            <a:ext cx="2478024" cy="1858518"/>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89012" y="3652401"/>
            <a:ext cx="2476500" cy="1651000"/>
          </a:xfrm>
          <a:prstGeom prst="rect">
            <a:avLst/>
          </a:prstGeom>
        </p:spPr>
      </p:pic>
      <p:pic>
        <p:nvPicPr>
          <p:cNvPr id="15" name="Picture 8" descr="http://tse1.mm.bing.net/th?&amp;id=JN.tPUAspRXK8t3EK4x02D7pg&amp;w=300&amp;h=300&amp;c=0&amp;pid=1.9&amp;rs=0&amp;p=0"/>
          <p:cNvPicPr>
            <a:picLocks noChangeAspect="1" noChangeArrowheads="1"/>
          </p:cNvPicPr>
          <p:nvPr userDrawn="1"/>
        </p:nvPicPr>
        <p:blipFill rotWithShape="1">
          <a:blip r:embed="rId5">
            <a:extLst>
              <a:ext uri="{28A0092B-C50C-407E-A947-70E740481C1C}">
                <a14:useLocalDpi xmlns:a14="http://schemas.microsoft.com/office/drawing/2010/main" val="0"/>
              </a:ext>
            </a:extLst>
          </a:blip>
          <a:stretch/>
        </p:blipFill>
        <p:spPr bwMode="auto">
          <a:xfrm>
            <a:off x="9713976" y="3657600"/>
            <a:ext cx="2478024" cy="161897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HSEM\Public Information\Shared\CreativeMaterialsHardDrive\Photos\ShootPhotos-LaritzaLopezCamera\IMG_0913.JPG"/>
          <p:cNvPicPr>
            <a:picLocks noChangeAspect="1" noChangeArrowheads="1"/>
          </p:cNvPicPr>
          <p:nvPr userDrawn="1"/>
        </p:nvPicPr>
        <p:blipFill>
          <a:blip r:embed="rId6" cstate="print">
            <a:extLst>
              <a:ext uri="{28A0092B-C50C-407E-A947-70E740481C1C}">
                <a14:useLocalDpi xmlns:a14="http://schemas.microsoft.com/office/drawing/2010/main" val="0"/>
              </a:ext>
            </a:extLst>
          </a:blip>
          <a:stretch>
            <a:fillRect/>
          </a:stretch>
        </p:blipFill>
        <p:spPr bwMode="auto">
          <a:xfrm>
            <a:off x="7349528" y="3624631"/>
            <a:ext cx="2475630" cy="165042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S:\HSEM\Public Information\Shared\CreativeMaterialsHardDrive\Photos\FamilyJordyn\IMG_0827.JPG"/>
          <p:cNvPicPr>
            <a:picLocks noChangeAspect="1" noChangeArrowheads="1"/>
          </p:cNvPicPr>
          <p:nvPr userDrawn="1"/>
        </p:nvPicPr>
        <p:blipFill>
          <a:blip r:embed="rId7" cstate="print">
            <a:extLst>
              <a:ext uri="{28A0092B-C50C-407E-A947-70E740481C1C}">
                <a14:useLocalDpi xmlns:a14="http://schemas.microsoft.com/office/drawing/2010/main" val="0"/>
              </a:ext>
            </a:extLst>
          </a:blip>
          <a:stretch>
            <a:fillRect/>
          </a:stretch>
        </p:blipFill>
        <p:spPr bwMode="auto">
          <a:xfrm>
            <a:off x="2429973" y="3662624"/>
            <a:ext cx="2478024" cy="165347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34663" y="5122138"/>
            <a:ext cx="12226665" cy="1735862"/>
          </a:xfrm>
          <a:prstGeom prst="rect">
            <a:avLst/>
          </a:prstGeom>
          <a:solidFill>
            <a:srgbClr val="00254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title 2"/>
          <p:cNvSpPr>
            <a:spLocks noGrp="1"/>
          </p:cNvSpPr>
          <p:nvPr>
            <p:ph type="subTitle" idx="1"/>
          </p:nvPr>
        </p:nvSpPr>
        <p:spPr>
          <a:xfrm>
            <a:off x="609600" y="5715000"/>
            <a:ext cx="10871200" cy="685800"/>
          </a:xfrm>
        </p:spPr>
        <p:txBody>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9" name="Straight Connector 8"/>
          <p:cNvCxnSpPr/>
          <p:nvPr userDrawn="1"/>
        </p:nvCxnSpPr>
        <p:spPr>
          <a:xfrm>
            <a:off x="-34663" y="5105400"/>
            <a:ext cx="12226665" cy="0"/>
          </a:xfrm>
          <a:prstGeom prst="line">
            <a:avLst/>
          </a:prstGeom>
          <a:ln w="76200">
            <a:solidFill>
              <a:srgbClr val="B98B3F"/>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09600" y="5206021"/>
            <a:ext cx="10871200" cy="735012"/>
          </a:xfrm>
        </p:spPr>
        <p:txBody>
          <a:bodyPr anchor="b"/>
          <a:lstStyle>
            <a:lvl1pPr algn="l">
              <a:defRPr>
                <a:solidFill>
                  <a:schemeClr val="bg1"/>
                </a:solidFill>
              </a:defRPr>
            </a:lvl1pPr>
          </a:lstStyle>
          <a:p>
            <a:r>
              <a:rPr lang="en-US"/>
              <a:t>Click to edit Master title style</a:t>
            </a:r>
            <a:endParaRPr lang="en-US" dirty="0"/>
          </a:p>
        </p:txBody>
      </p:sp>
      <p:cxnSp>
        <p:nvCxnSpPr>
          <p:cNvPr id="16" name="Straight Connector 15"/>
          <p:cNvCxnSpPr/>
          <p:nvPr userDrawn="1"/>
        </p:nvCxnSpPr>
        <p:spPr>
          <a:xfrm>
            <a:off x="-27542" y="3624631"/>
            <a:ext cx="12226665" cy="0"/>
          </a:xfrm>
          <a:prstGeom prst="line">
            <a:avLst/>
          </a:prstGeom>
          <a:ln w="76200">
            <a:solidFill>
              <a:srgbClr val="B98B3F"/>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130627" y="6615953"/>
            <a:ext cx="11858175" cy="217626"/>
          </a:xfrm>
          <a:prstGeom prst="rect">
            <a:avLst/>
          </a:prstGeom>
          <a:noFill/>
          <a:effectLst/>
        </p:spPr>
        <p:txBody>
          <a:bodyPr wrap="square" lIns="45720" rIns="45720" rtlCol="0">
            <a:noAutofit/>
          </a:bodyPr>
          <a:lstStyle/>
          <a:p>
            <a:pPr algn="ctr">
              <a:lnSpc>
                <a:spcPct val="85000"/>
              </a:lnSpc>
              <a:spcBef>
                <a:spcPts val="700"/>
              </a:spcBef>
            </a:pPr>
            <a:r>
              <a:rPr lang="en-US" sz="1200" b="0" dirty="0">
                <a:solidFill>
                  <a:schemeClr val="bg1">
                    <a:lumMod val="75000"/>
                  </a:schemeClr>
                </a:solidFill>
                <a:latin typeface="+mj-lt"/>
                <a:cs typeface="Arial" panose="020B0604020202020204" pitchFamily="34" charset="0"/>
              </a:rPr>
              <a:t>New</a:t>
            </a:r>
            <a:r>
              <a:rPr lang="en-US" sz="1200" b="0" baseline="0" dirty="0">
                <a:solidFill>
                  <a:schemeClr val="bg1">
                    <a:lumMod val="75000"/>
                  </a:schemeClr>
                </a:solidFill>
                <a:latin typeface="+mj-lt"/>
                <a:cs typeface="Arial" panose="020B0604020202020204" pitchFamily="34" charset="0"/>
              </a:rPr>
              <a:t> Hampshire</a:t>
            </a:r>
            <a:r>
              <a:rPr lang="en-US" sz="1200" b="0" dirty="0">
                <a:solidFill>
                  <a:schemeClr val="bg1">
                    <a:lumMod val="75000"/>
                  </a:schemeClr>
                </a:solidFill>
                <a:latin typeface="+mj-lt"/>
                <a:cs typeface="Arial" panose="020B0604020202020204" pitchFamily="34" charset="0"/>
              </a:rPr>
              <a:t> Department of Safety </a:t>
            </a:r>
            <a:r>
              <a:rPr lang="en-US" sz="1200" b="0" baseline="0" dirty="0">
                <a:solidFill>
                  <a:schemeClr val="bg1">
                    <a:lumMod val="75000"/>
                  </a:schemeClr>
                </a:solidFill>
                <a:latin typeface="+mj-lt"/>
                <a:cs typeface="Arial" panose="020B0604020202020204" pitchFamily="34" charset="0"/>
              </a:rPr>
              <a:t> </a:t>
            </a:r>
            <a:r>
              <a:rPr lang="en-US" sz="1200" b="0" baseline="0" dirty="0">
                <a:solidFill>
                  <a:schemeClr val="bg1">
                    <a:lumMod val="75000"/>
                  </a:schemeClr>
                </a:solidFill>
                <a:latin typeface="+mj-lt"/>
                <a:cs typeface="Arial" panose="020B0604020202020204" pitchFamily="34" charset="0"/>
                <a:sym typeface="Wingdings"/>
              </a:rPr>
              <a:t>  </a:t>
            </a:r>
            <a:r>
              <a:rPr lang="en-US" sz="1200" b="0" dirty="0">
                <a:solidFill>
                  <a:schemeClr val="bg1">
                    <a:lumMod val="75000"/>
                  </a:schemeClr>
                </a:solidFill>
                <a:latin typeface="+mj-lt"/>
                <a:cs typeface="Arial" panose="020B0604020202020204" pitchFamily="34" charset="0"/>
              </a:rPr>
              <a:t>Division of Homeland Security</a:t>
            </a:r>
            <a:r>
              <a:rPr lang="en-US" sz="1200" b="0" baseline="0" dirty="0">
                <a:solidFill>
                  <a:schemeClr val="bg1">
                    <a:lumMod val="75000"/>
                  </a:schemeClr>
                </a:solidFill>
                <a:latin typeface="+mj-lt"/>
                <a:cs typeface="Arial" panose="020B0604020202020204" pitchFamily="34" charset="0"/>
              </a:rPr>
              <a:t> &amp; Emergency Management</a:t>
            </a:r>
            <a:endParaRPr lang="en-US" sz="1200" b="0" dirty="0">
              <a:solidFill>
                <a:schemeClr val="bg1">
                  <a:lumMod val="75000"/>
                </a:schemeClr>
              </a:solidFill>
              <a:latin typeface="+mj-lt"/>
              <a:cs typeface="Arial" panose="020B0604020202020204" pitchFamily="34" charset="0"/>
            </a:endParaRPr>
          </a:p>
        </p:txBody>
      </p:sp>
      <p:pic>
        <p:nvPicPr>
          <p:cNvPr id="17" name="Picture 1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020950" y="178972"/>
            <a:ext cx="2917373" cy="1290716"/>
          </a:xfrm>
          <a:prstGeom prst="rect">
            <a:avLst/>
          </a:prstGeom>
        </p:spPr>
      </p:pic>
    </p:spTree>
    <p:extLst>
      <p:ext uri="{BB962C8B-B14F-4D97-AF65-F5344CB8AC3E}">
        <p14:creationId xmlns:p14="http://schemas.microsoft.com/office/powerpoint/2010/main" val="3708760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6" name="Rectangle 5"/>
          <p:cNvSpPr/>
          <p:nvPr userDrawn="1"/>
        </p:nvSpPr>
        <p:spPr>
          <a:xfrm>
            <a:off x="0" y="152400"/>
            <a:ext cx="12192000" cy="6705600"/>
          </a:xfrm>
          <a:prstGeom prst="rect">
            <a:avLst/>
          </a:prstGeom>
          <a:solidFill>
            <a:srgbClr val="002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781824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6" name="Rectangle 5"/>
          <p:cNvSpPr/>
          <p:nvPr userDrawn="1"/>
        </p:nvSpPr>
        <p:spPr>
          <a:xfrm>
            <a:off x="1" y="1341439"/>
            <a:ext cx="10706100" cy="46037"/>
          </a:xfrm>
          <a:prstGeom prst="rect">
            <a:avLst/>
          </a:prstGeom>
          <a:gradFill flip="none" rotWithShape="1">
            <a:gsLst>
              <a:gs pos="0">
                <a:schemeClr val="tx2">
                  <a:lumMod val="20000"/>
                  <a:lumOff val="80000"/>
                  <a:alpha val="76000"/>
                </a:schemeClr>
              </a:gs>
              <a:gs pos="100000">
                <a:schemeClr val="tx2">
                  <a:lumMod val="20000"/>
                  <a:lumOff val="80000"/>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 name="Title 1"/>
          <p:cNvSpPr>
            <a:spLocks noGrp="1"/>
          </p:cNvSpPr>
          <p:nvPr>
            <p:ph type="title"/>
          </p:nvPr>
        </p:nvSpPr>
        <p:spPr>
          <a:xfrm>
            <a:off x="304800" y="212725"/>
            <a:ext cx="11582400" cy="1098550"/>
          </a:xfrm>
        </p:spPr>
        <p:txBody>
          <a:bodyPr/>
          <a:lstStyle/>
          <a:p>
            <a:r>
              <a:rPr lang="en-US"/>
              <a:t>Click to edit Master title style</a:t>
            </a:r>
          </a:p>
        </p:txBody>
      </p:sp>
      <p:sp>
        <p:nvSpPr>
          <p:cNvPr id="4" name="Content Placeholder 2"/>
          <p:cNvSpPr>
            <a:spLocks noGrp="1"/>
          </p:cNvSpPr>
          <p:nvPr>
            <p:ph idx="1"/>
          </p:nvPr>
        </p:nvSpPr>
        <p:spPr>
          <a:xfrm>
            <a:off x="304800" y="1929009"/>
            <a:ext cx="11582400" cy="46083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idx="13"/>
          </p:nvPr>
        </p:nvSpPr>
        <p:spPr>
          <a:xfrm>
            <a:off x="304800" y="1390390"/>
            <a:ext cx="11582400" cy="475989"/>
          </a:xfrm>
        </p:spPr>
        <p:txBody>
          <a:bodyPr/>
          <a:lstStyle>
            <a:lvl1pPr>
              <a:buNone/>
              <a:defRPr b="1">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2892580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12" b="5202"/>
          <a:stretch/>
        </p:blipFill>
        <p:spPr>
          <a:xfrm>
            <a:off x="-942" y="138217"/>
            <a:ext cx="12192944" cy="4586183"/>
          </a:xfrm>
          <a:prstGeom prst="rect">
            <a:avLst/>
          </a:prstGeom>
        </p:spPr>
      </p:pic>
      <p:sp>
        <p:nvSpPr>
          <p:cNvPr id="3" name="Subtitle 2"/>
          <p:cNvSpPr>
            <a:spLocks noGrp="1"/>
          </p:cNvSpPr>
          <p:nvPr>
            <p:ph type="subTitle" idx="1"/>
          </p:nvPr>
        </p:nvSpPr>
        <p:spPr>
          <a:xfrm>
            <a:off x="609600" y="5715000"/>
            <a:ext cx="10871200" cy="685800"/>
          </a:xfrm>
        </p:spPr>
        <p:txBody>
          <a:bodyPr/>
          <a:lstStyle>
            <a:lvl1pPr marL="0" indent="0" algn="l">
              <a:buNone/>
              <a:defRPr sz="2800">
                <a:solidFill>
                  <a:schemeClr val="bg1">
                    <a:lumMod val="6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09600" y="4953000"/>
            <a:ext cx="10871200" cy="735012"/>
          </a:xfrm>
        </p:spPr>
        <p:txBody>
          <a:bodyPr anchor="b"/>
          <a:lstStyle>
            <a:lvl1pPr algn="l">
              <a:defRPr>
                <a:solidFill>
                  <a:schemeClr val="bg1">
                    <a:lumMod val="50000"/>
                  </a:schemeClr>
                </a:solidFill>
              </a:defRPr>
            </a:lvl1pPr>
          </a:lstStyle>
          <a:p>
            <a:r>
              <a:rPr lang="en-US"/>
              <a:t>Click to edit Master title style</a:t>
            </a:r>
            <a:endParaRPr lang="en-US" dirty="0"/>
          </a:p>
        </p:txBody>
      </p:sp>
      <p:sp>
        <p:nvSpPr>
          <p:cNvPr id="23" name="TextBox 22"/>
          <p:cNvSpPr txBox="1"/>
          <p:nvPr userDrawn="1"/>
        </p:nvSpPr>
        <p:spPr>
          <a:xfrm>
            <a:off x="130627" y="6615953"/>
            <a:ext cx="11858175" cy="217626"/>
          </a:xfrm>
          <a:prstGeom prst="rect">
            <a:avLst/>
          </a:prstGeom>
          <a:noFill/>
          <a:effectLst/>
        </p:spPr>
        <p:txBody>
          <a:bodyPr wrap="square" lIns="45720" rIns="45720" rtlCol="0">
            <a:noAutofit/>
          </a:bodyPr>
          <a:lstStyle/>
          <a:p>
            <a:pPr algn="ctr">
              <a:lnSpc>
                <a:spcPct val="85000"/>
              </a:lnSpc>
              <a:spcBef>
                <a:spcPts val="700"/>
              </a:spcBef>
            </a:pPr>
            <a:r>
              <a:rPr lang="en-US" sz="1200" b="0" dirty="0">
                <a:solidFill>
                  <a:srgbClr val="002542"/>
                </a:solidFill>
                <a:latin typeface="+mj-lt"/>
                <a:cs typeface="Arial" panose="020B0604020202020204" pitchFamily="34" charset="0"/>
              </a:rPr>
              <a:t>New</a:t>
            </a:r>
            <a:r>
              <a:rPr lang="en-US" sz="1200" b="0" baseline="0" dirty="0">
                <a:solidFill>
                  <a:srgbClr val="002542"/>
                </a:solidFill>
                <a:latin typeface="+mj-lt"/>
                <a:cs typeface="Arial" panose="020B0604020202020204" pitchFamily="34" charset="0"/>
              </a:rPr>
              <a:t> Hampshire</a:t>
            </a:r>
            <a:r>
              <a:rPr lang="en-US" sz="1200" b="0" dirty="0">
                <a:solidFill>
                  <a:srgbClr val="002542"/>
                </a:solidFill>
                <a:latin typeface="+mj-lt"/>
                <a:cs typeface="Arial" panose="020B0604020202020204" pitchFamily="34" charset="0"/>
              </a:rPr>
              <a:t> Department of Safety </a:t>
            </a:r>
            <a:r>
              <a:rPr lang="en-US" sz="1200" b="0" baseline="0" dirty="0">
                <a:solidFill>
                  <a:srgbClr val="002542"/>
                </a:solidFill>
                <a:latin typeface="+mj-lt"/>
                <a:cs typeface="Arial" panose="020B0604020202020204" pitchFamily="34" charset="0"/>
              </a:rPr>
              <a:t> </a:t>
            </a:r>
            <a:r>
              <a:rPr lang="en-US" sz="1200" b="0" baseline="0" dirty="0">
                <a:solidFill>
                  <a:srgbClr val="002542"/>
                </a:solidFill>
                <a:latin typeface="+mj-lt"/>
                <a:cs typeface="Arial" panose="020B0604020202020204" pitchFamily="34" charset="0"/>
                <a:sym typeface="Wingdings"/>
              </a:rPr>
              <a:t>  </a:t>
            </a:r>
            <a:r>
              <a:rPr lang="en-US" sz="1200" b="0" dirty="0">
                <a:solidFill>
                  <a:srgbClr val="002542"/>
                </a:solidFill>
                <a:latin typeface="+mj-lt"/>
                <a:cs typeface="Arial" panose="020B0604020202020204" pitchFamily="34" charset="0"/>
              </a:rPr>
              <a:t>Division of Homeland Security</a:t>
            </a:r>
            <a:r>
              <a:rPr lang="en-US" sz="1200" b="0" baseline="0" dirty="0">
                <a:solidFill>
                  <a:srgbClr val="002542"/>
                </a:solidFill>
                <a:latin typeface="+mj-lt"/>
                <a:cs typeface="Arial" panose="020B0604020202020204" pitchFamily="34" charset="0"/>
              </a:rPr>
              <a:t> &amp; Emergency Management</a:t>
            </a:r>
            <a:endParaRPr lang="en-US" sz="1200" b="0" dirty="0">
              <a:solidFill>
                <a:srgbClr val="002542"/>
              </a:solidFill>
              <a:latin typeface="+mj-lt"/>
              <a:cs typeface="Arial" panose="020B0604020202020204" pitchFamily="34" charset="0"/>
            </a:endParaRP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20950" y="189279"/>
            <a:ext cx="2917373" cy="1290716"/>
          </a:xfrm>
          <a:prstGeom prst="rect">
            <a:avLst/>
          </a:prstGeom>
        </p:spPr>
      </p:pic>
      <p:cxnSp>
        <p:nvCxnSpPr>
          <p:cNvPr id="9" name="Straight Connector 8"/>
          <p:cNvCxnSpPr/>
          <p:nvPr userDrawn="1"/>
        </p:nvCxnSpPr>
        <p:spPr>
          <a:xfrm>
            <a:off x="-34663" y="4724400"/>
            <a:ext cx="12226665" cy="0"/>
          </a:xfrm>
          <a:prstGeom prst="line">
            <a:avLst/>
          </a:prstGeom>
          <a:ln w="76200">
            <a:solidFill>
              <a:srgbClr val="B98B3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0346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t="-12" b="5202"/>
          <a:stretch/>
        </p:blipFill>
        <p:spPr>
          <a:xfrm>
            <a:off x="-942" y="138217"/>
            <a:ext cx="12192944" cy="4586183"/>
          </a:xfrm>
          <a:prstGeom prst="rect">
            <a:avLst/>
          </a:prstGeom>
        </p:spPr>
      </p:pic>
      <p:sp>
        <p:nvSpPr>
          <p:cNvPr id="3" name="Subtitle 2"/>
          <p:cNvSpPr>
            <a:spLocks noGrp="1"/>
          </p:cNvSpPr>
          <p:nvPr>
            <p:ph type="subTitle" idx="1"/>
          </p:nvPr>
        </p:nvSpPr>
        <p:spPr>
          <a:xfrm>
            <a:off x="609600" y="5715000"/>
            <a:ext cx="10871200" cy="685800"/>
          </a:xfrm>
        </p:spPr>
        <p:txBody>
          <a:bodyPr/>
          <a:lstStyle>
            <a:lvl1pPr marL="0" indent="0" algn="l">
              <a:buNone/>
              <a:defRPr sz="2800">
                <a:solidFill>
                  <a:schemeClr val="bg1">
                    <a:lumMod val="6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Rectangle 3"/>
          <p:cNvSpPr/>
          <p:nvPr userDrawn="1"/>
        </p:nvSpPr>
        <p:spPr>
          <a:xfrm>
            <a:off x="2" y="0"/>
            <a:ext cx="12192000" cy="4724400"/>
          </a:xfrm>
          <a:prstGeom prst="rect">
            <a:avLst/>
          </a:prstGeom>
          <a:solidFill>
            <a:srgbClr val="00254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609600" y="4953000"/>
            <a:ext cx="10871200" cy="735012"/>
          </a:xfrm>
        </p:spPr>
        <p:txBody>
          <a:bodyPr anchor="b"/>
          <a:lstStyle>
            <a:lvl1pPr algn="l">
              <a:defRPr>
                <a:solidFill>
                  <a:schemeClr val="bg1">
                    <a:lumMod val="50000"/>
                  </a:schemeClr>
                </a:solidFill>
              </a:defRPr>
            </a:lvl1pPr>
          </a:lstStyle>
          <a:p>
            <a:r>
              <a:rPr lang="en-US"/>
              <a:t>Click to edit Master title style</a:t>
            </a:r>
            <a:endParaRPr lang="en-US" dirty="0"/>
          </a:p>
        </p:txBody>
      </p:sp>
      <p:sp>
        <p:nvSpPr>
          <p:cNvPr id="23" name="TextBox 22"/>
          <p:cNvSpPr txBox="1"/>
          <p:nvPr userDrawn="1"/>
        </p:nvSpPr>
        <p:spPr>
          <a:xfrm>
            <a:off x="130627" y="6615953"/>
            <a:ext cx="11858175" cy="217626"/>
          </a:xfrm>
          <a:prstGeom prst="rect">
            <a:avLst/>
          </a:prstGeom>
          <a:noFill/>
          <a:effectLst/>
        </p:spPr>
        <p:txBody>
          <a:bodyPr wrap="square" lIns="45720" rIns="45720" rtlCol="0">
            <a:noAutofit/>
          </a:bodyPr>
          <a:lstStyle/>
          <a:p>
            <a:pPr algn="ctr">
              <a:lnSpc>
                <a:spcPct val="85000"/>
              </a:lnSpc>
              <a:spcBef>
                <a:spcPts val="700"/>
              </a:spcBef>
            </a:pPr>
            <a:r>
              <a:rPr lang="en-US" sz="1200" b="0" dirty="0">
                <a:solidFill>
                  <a:srgbClr val="002542"/>
                </a:solidFill>
                <a:latin typeface="+mj-lt"/>
                <a:cs typeface="Arial" panose="020B0604020202020204" pitchFamily="34" charset="0"/>
              </a:rPr>
              <a:t>New</a:t>
            </a:r>
            <a:r>
              <a:rPr lang="en-US" sz="1200" b="0" baseline="0" dirty="0">
                <a:solidFill>
                  <a:srgbClr val="002542"/>
                </a:solidFill>
                <a:latin typeface="+mj-lt"/>
                <a:cs typeface="Arial" panose="020B0604020202020204" pitchFamily="34" charset="0"/>
              </a:rPr>
              <a:t> Hampshire</a:t>
            </a:r>
            <a:r>
              <a:rPr lang="en-US" sz="1200" b="0" dirty="0">
                <a:solidFill>
                  <a:srgbClr val="002542"/>
                </a:solidFill>
                <a:latin typeface="+mj-lt"/>
                <a:cs typeface="Arial" panose="020B0604020202020204" pitchFamily="34" charset="0"/>
              </a:rPr>
              <a:t> Department of Safety </a:t>
            </a:r>
            <a:r>
              <a:rPr lang="en-US" sz="1200" b="0" baseline="0" dirty="0">
                <a:solidFill>
                  <a:srgbClr val="002542"/>
                </a:solidFill>
                <a:latin typeface="+mj-lt"/>
                <a:cs typeface="Arial" panose="020B0604020202020204" pitchFamily="34" charset="0"/>
              </a:rPr>
              <a:t> </a:t>
            </a:r>
            <a:r>
              <a:rPr lang="en-US" sz="1200" b="0" baseline="0" dirty="0">
                <a:solidFill>
                  <a:srgbClr val="002542"/>
                </a:solidFill>
                <a:latin typeface="+mj-lt"/>
                <a:cs typeface="Arial" panose="020B0604020202020204" pitchFamily="34" charset="0"/>
                <a:sym typeface="Wingdings"/>
              </a:rPr>
              <a:t>  </a:t>
            </a:r>
            <a:r>
              <a:rPr lang="en-US" sz="1200" b="0" dirty="0">
                <a:solidFill>
                  <a:srgbClr val="002542"/>
                </a:solidFill>
                <a:latin typeface="+mj-lt"/>
                <a:cs typeface="Arial" panose="020B0604020202020204" pitchFamily="34" charset="0"/>
              </a:rPr>
              <a:t>Division of Homeland Security</a:t>
            </a:r>
            <a:r>
              <a:rPr lang="en-US" sz="1200" b="0" baseline="0" dirty="0">
                <a:solidFill>
                  <a:srgbClr val="002542"/>
                </a:solidFill>
                <a:latin typeface="+mj-lt"/>
                <a:cs typeface="Arial" panose="020B0604020202020204" pitchFamily="34" charset="0"/>
              </a:rPr>
              <a:t> &amp; Emergency Management</a:t>
            </a:r>
            <a:endParaRPr lang="en-US" sz="1200" b="0" dirty="0">
              <a:solidFill>
                <a:srgbClr val="002542"/>
              </a:solidFill>
              <a:latin typeface="+mj-lt"/>
              <a:cs typeface="Arial" panose="020B0604020202020204" pitchFamily="34" charset="0"/>
            </a:endParaRPr>
          </a:p>
        </p:txBody>
      </p:sp>
      <p:cxnSp>
        <p:nvCxnSpPr>
          <p:cNvPr id="9" name="Straight Connector 8"/>
          <p:cNvCxnSpPr/>
          <p:nvPr userDrawn="1"/>
        </p:nvCxnSpPr>
        <p:spPr>
          <a:xfrm>
            <a:off x="-34663" y="4724400"/>
            <a:ext cx="12226665" cy="0"/>
          </a:xfrm>
          <a:prstGeom prst="line">
            <a:avLst/>
          </a:prstGeom>
          <a:ln w="76200">
            <a:solidFill>
              <a:srgbClr val="B98B3F"/>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55427" y="309484"/>
            <a:ext cx="2917373" cy="1290716"/>
          </a:xfrm>
          <a:prstGeom prst="rect">
            <a:avLst/>
          </a:prstGeom>
        </p:spPr>
      </p:pic>
    </p:spTree>
    <p:extLst>
      <p:ext uri="{BB962C8B-B14F-4D97-AF65-F5344CB8AC3E}">
        <p14:creationId xmlns:p14="http://schemas.microsoft.com/office/powerpoint/2010/main" val="2854976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304800"/>
            <a:ext cx="8373360" cy="1112838"/>
          </a:xfrm>
        </p:spPr>
        <p:txBody>
          <a:bodyPr/>
          <a:lstStyle/>
          <a:p>
            <a:r>
              <a:rPr lang="en-US"/>
              <a:t>Click to edit Master title style</a:t>
            </a:r>
            <a:endParaRPr lang="en-US" dirty="0"/>
          </a:p>
        </p:txBody>
      </p:sp>
      <p:sp>
        <p:nvSpPr>
          <p:cNvPr id="6" name="Rectangle 5"/>
          <p:cNvSpPr/>
          <p:nvPr userDrawn="1"/>
        </p:nvSpPr>
        <p:spPr>
          <a:xfrm>
            <a:off x="0" y="1728340"/>
            <a:ext cx="12192000" cy="4792226"/>
          </a:xfrm>
          <a:prstGeom prst="rect">
            <a:avLst/>
          </a:prstGeom>
          <a:solidFill>
            <a:srgbClr val="002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Content Placeholder 2"/>
          <p:cNvSpPr>
            <a:spLocks noGrp="1"/>
          </p:cNvSpPr>
          <p:nvPr>
            <p:ph idx="10"/>
          </p:nvPr>
        </p:nvSpPr>
        <p:spPr>
          <a:xfrm>
            <a:off x="685520" y="1989582"/>
            <a:ext cx="10972800" cy="4258818"/>
          </a:xfrm>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2365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6" name="Rectangle 5"/>
          <p:cNvSpPr/>
          <p:nvPr userDrawn="1"/>
        </p:nvSpPr>
        <p:spPr>
          <a:xfrm>
            <a:off x="0" y="0"/>
            <a:ext cx="12192000" cy="6629400"/>
          </a:xfrm>
          <a:prstGeom prst="rect">
            <a:avLst/>
          </a:prstGeom>
          <a:solidFill>
            <a:srgbClr val="002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idx="1"/>
          </p:nvPr>
        </p:nvSpPr>
        <p:spPr>
          <a:xfrm>
            <a:off x="609600" y="228602"/>
            <a:ext cx="10972800" cy="5947787"/>
          </a:xfrm>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09079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304800"/>
            <a:ext cx="8373360" cy="1112838"/>
          </a:xfrm>
        </p:spPr>
        <p:txBody>
          <a:bodyPr/>
          <a:lstStyle/>
          <a:p>
            <a:r>
              <a:rPr lang="en-US"/>
              <a:t>Click to edit Master title style</a:t>
            </a:r>
            <a:endParaRPr lang="en-US" dirty="0"/>
          </a:p>
        </p:txBody>
      </p:sp>
      <p:sp>
        <p:nvSpPr>
          <p:cNvPr id="6" name="Rectangle 5"/>
          <p:cNvSpPr/>
          <p:nvPr userDrawn="1"/>
        </p:nvSpPr>
        <p:spPr>
          <a:xfrm>
            <a:off x="0" y="1724144"/>
            <a:ext cx="12192000" cy="4776739"/>
          </a:xfrm>
          <a:prstGeom prst="rect">
            <a:avLst/>
          </a:prstGeom>
          <a:solidFill>
            <a:srgbClr val="B98B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userDrawn="1">
            <p:ph idx="1"/>
          </p:nvPr>
        </p:nvSpPr>
        <p:spPr>
          <a:xfrm>
            <a:off x="685520" y="1989582"/>
            <a:ext cx="10972800" cy="4258818"/>
          </a:xfrm>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7867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6" name="Rectangle 5"/>
          <p:cNvSpPr/>
          <p:nvPr userDrawn="1"/>
        </p:nvSpPr>
        <p:spPr>
          <a:xfrm>
            <a:off x="0" y="0"/>
            <a:ext cx="12192000" cy="6629400"/>
          </a:xfrm>
          <a:prstGeom prst="rect">
            <a:avLst/>
          </a:prstGeom>
          <a:solidFill>
            <a:srgbClr val="B98B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idx="1"/>
          </p:nvPr>
        </p:nvSpPr>
        <p:spPr>
          <a:xfrm>
            <a:off x="609600" y="304802"/>
            <a:ext cx="10972800" cy="5871587"/>
          </a:xfrm>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05665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6" name="Rectangle 5"/>
          <p:cNvSpPr/>
          <p:nvPr userDrawn="1"/>
        </p:nvSpPr>
        <p:spPr>
          <a:xfrm>
            <a:off x="-20097" y="6438900"/>
            <a:ext cx="12212097" cy="419100"/>
          </a:xfrm>
          <a:prstGeom prst="rect">
            <a:avLst/>
          </a:prstGeom>
          <a:solidFill>
            <a:srgbClr val="002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09601" y="304800"/>
            <a:ext cx="8373360" cy="1112838"/>
          </a:xfrm>
        </p:spPr>
        <p:txBody>
          <a:bodyPr/>
          <a:lstStyle/>
          <a:p>
            <a:r>
              <a:rPr lang="en-US"/>
              <a:t>Click to edit Master title style</a:t>
            </a:r>
            <a:endParaRPr lang="en-US" dirty="0"/>
          </a:p>
        </p:txBody>
      </p:sp>
      <p:sp>
        <p:nvSpPr>
          <p:cNvPr id="3" name="Content Placeholder 2"/>
          <p:cNvSpPr>
            <a:spLocks noGrp="1"/>
          </p:cNvSpPr>
          <p:nvPr>
            <p:ph idx="1"/>
          </p:nvPr>
        </p:nvSpPr>
        <p:spPr>
          <a:xfrm>
            <a:off x="609600" y="1684776"/>
            <a:ext cx="10972800" cy="4563625"/>
          </a:xfrm>
        </p:spPr>
        <p:txBody>
          <a:bodyPr/>
          <a:lstStyle>
            <a:lvl1pPr>
              <a:defRPr>
                <a:solidFill>
                  <a:srgbClr val="002542"/>
                </a:solidFill>
              </a:defRPr>
            </a:lvl1pPr>
            <a:lvl2pPr>
              <a:defRPr>
                <a:solidFill>
                  <a:srgbClr val="002542"/>
                </a:solidFill>
              </a:defRPr>
            </a:lvl2pPr>
            <a:lvl3pPr>
              <a:defRPr>
                <a:solidFill>
                  <a:srgbClr val="002542"/>
                </a:solidFill>
              </a:defRPr>
            </a:lvl3pPr>
            <a:lvl4pPr>
              <a:defRPr>
                <a:solidFill>
                  <a:srgbClr val="002542"/>
                </a:solidFill>
              </a:defRPr>
            </a:lvl4pPr>
            <a:lvl5pPr>
              <a:defRPr>
                <a:solidFill>
                  <a:srgbClr val="00254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Box 4"/>
          <p:cNvSpPr txBox="1"/>
          <p:nvPr userDrawn="1"/>
        </p:nvSpPr>
        <p:spPr>
          <a:xfrm>
            <a:off x="130627" y="6615953"/>
            <a:ext cx="11858175" cy="217626"/>
          </a:xfrm>
          <a:prstGeom prst="rect">
            <a:avLst/>
          </a:prstGeom>
          <a:noFill/>
          <a:effectLst/>
        </p:spPr>
        <p:txBody>
          <a:bodyPr wrap="square" lIns="45720" rIns="45720" rtlCol="0">
            <a:noAutofit/>
          </a:bodyPr>
          <a:lstStyle/>
          <a:p>
            <a:pPr algn="ctr">
              <a:lnSpc>
                <a:spcPct val="85000"/>
              </a:lnSpc>
              <a:spcBef>
                <a:spcPts val="700"/>
              </a:spcBef>
            </a:pPr>
            <a:r>
              <a:rPr lang="en-US" sz="1200" b="0" dirty="0">
                <a:solidFill>
                  <a:schemeClr val="bg1"/>
                </a:solidFill>
                <a:latin typeface="+mj-lt"/>
                <a:cs typeface="Arial" panose="020B0604020202020204" pitchFamily="34" charset="0"/>
              </a:rPr>
              <a:t>New</a:t>
            </a:r>
            <a:r>
              <a:rPr lang="en-US" sz="1200" b="0" baseline="0" dirty="0">
                <a:solidFill>
                  <a:schemeClr val="bg1"/>
                </a:solidFill>
                <a:latin typeface="+mj-lt"/>
                <a:cs typeface="Arial" panose="020B0604020202020204" pitchFamily="34" charset="0"/>
              </a:rPr>
              <a:t> Hampshire</a:t>
            </a:r>
            <a:r>
              <a:rPr lang="en-US" sz="1200" b="0" dirty="0">
                <a:solidFill>
                  <a:schemeClr val="bg1"/>
                </a:solidFill>
                <a:latin typeface="+mj-lt"/>
                <a:cs typeface="Arial" panose="020B0604020202020204" pitchFamily="34" charset="0"/>
              </a:rPr>
              <a:t> Department of Safety </a:t>
            </a:r>
            <a:r>
              <a:rPr lang="en-US" sz="1200" b="0" baseline="0" dirty="0">
                <a:solidFill>
                  <a:schemeClr val="bg1"/>
                </a:solidFill>
                <a:latin typeface="+mj-lt"/>
                <a:cs typeface="Arial" panose="020B0604020202020204" pitchFamily="34" charset="0"/>
              </a:rPr>
              <a:t> </a:t>
            </a:r>
            <a:r>
              <a:rPr lang="en-US" sz="1200" b="0" baseline="0" dirty="0">
                <a:solidFill>
                  <a:schemeClr val="bg1"/>
                </a:solidFill>
                <a:latin typeface="+mj-lt"/>
                <a:cs typeface="Arial" panose="020B0604020202020204" pitchFamily="34" charset="0"/>
                <a:sym typeface="Wingdings"/>
              </a:rPr>
              <a:t>  </a:t>
            </a:r>
            <a:r>
              <a:rPr lang="en-US" sz="1200" b="0" dirty="0">
                <a:solidFill>
                  <a:schemeClr val="bg1"/>
                </a:solidFill>
                <a:latin typeface="+mj-lt"/>
                <a:cs typeface="Arial" panose="020B0604020202020204" pitchFamily="34" charset="0"/>
              </a:rPr>
              <a:t>Division of Homeland Security</a:t>
            </a:r>
            <a:r>
              <a:rPr lang="en-US" sz="1200" b="0" baseline="0" dirty="0">
                <a:solidFill>
                  <a:schemeClr val="bg1"/>
                </a:solidFill>
                <a:latin typeface="+mj-lt"/>
                <a:cs typeface="Arial" panose="020B0604020202020204" pitchFamily="34" charset="0"/>
              </a:rPr>
              <a:t> &amp; Emergency Management</a:t>
            </a:r>
            <a:endParaRPr lang="en-US" sz="1200" b="0"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3569033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6" name="Rectangle 5"/>
          <p:cNvSpPr/>
          <p:nvPr userDrawn="1"/>
        </p:nvSpPr>
        <p:spPr>
          <a:xfrm>
            <a:off x="-20097" y="6438900"/>
            <a:ext cx="12212097" cy="419100"/>
          </a:xfrm>
          <a:prstGeom prst="rect">
            <a:avLst/>
          </a:prstGeom>
          <a:solidFill>
            <a:srgbClr val="B98B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09601" y="304800"/>
            <a:ext cx="8373360" cy="1112838"/>
          </a:xfrm>
        </p:spPr>
        <p:txBody>
          <a:bodyPr/>
          <a:lstStyle/>
          <a:p>
            <a:r>
              <a:rPr lang="en-US"/>
              <a:t>Click to edit Master title style</a:t>
            </a:r>
            <a:endParaRPr lang="en-US" dirty="0"/>
          </a:p>
        </p:txBody>
      </p:sp>
      <p:sp>
        <p:nvSpPr>
          <p:cNvPr id="3" name="Content Placeholder 2"/>
          <p:cNvSpPr>
            <a:spLocks noGrp="1"/>
          </p:cNvSpPr>
          <p:nvPr>
            <p:ph idx="1"/>
          </p:nvPr>
        </p:nvSpPr>
        <p:spPr>
          <a:xfrm>
            <a:off x="609600" y="1684776"/>
            <a:ext cx="10972800" cy="4563625"/>
          </a:xfrm>
        </p:spPr>
        <p:txBody>
          <a:bodyPr/>
          <a:lstStyle>
            <a:lvl1pPr>
              <a:defRPr>
                <a:solidFill>
                  <a:srgbClr val="002542"/>
                </a:solidFill>
              </a:defRPr>
            </a:lvl1pPr>
            <a:lvl2pPr>
              <a:defRPr>
                <a:solidFill>
                  <a:srgbClr val="002542"/>
                </a:solidFill>
              </a:defRPr>
            </a:lvl2pPr>
            <a:lvl3pPr>
              <a:defRPr>
                <a:solidFill>
                  <a:srgbClr val="002542"/>
                </a:solidFill>
              </a:defRPr>
            </a:lvl3pPr>
            <a:lvl4pPr>
              <a:defRPr>
                <a:solidFill>
                  <a:srgbClr val="002542"/>
                </a:solidFill>
              </a:defRPr>
            </a:lvl4pPr>
            <a:lvl5pPr>
              <a:defRPr>
                <a:solidFill>
                  <a:srgbClr val="00254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Box 4"/>
          <p:cNvSpPr txBox="1"/>
          <p:nvPr userDrawn="1"/>
        </p:nvSpPr>
        <p:spPr>
          <a:xfrm>
            <a:off x="130627" y="6615953"/>
            <a:ext cx="11858175" cy="217626"/>
          </a:xfrm>
          <a:prstGeom prst="rect">
            <a:avLst/>
          </a:prstGeom>
          <a:noFill/>
          <a:effectLst/>
        </p:spPr>
        <p:txBody>
          <a:bodyPr wrap="square" lIns="45720" rIns="45720" rtlCol="0">
            <a:noAutofit/>
          </a:bodyPr>
          <a:lstStyle/>
          <a:p>
            <a:pPr algn="ctr">
              <a:lnSpc>
                <a:spcPct val="85000"/>
              </a:lnSpc>
              <a:spcBef>
                <a:spcPts val="700"/>
              </a:spcBef>
            </a:pPr>
            <a:r>
              <a:rPr lang="en-US" sz="1200" b="0" dirty="0">
                <a:solidFill>
                  <a:schemeClr val="bg1"/>
                </a:solidFill>
                <a:latin typeface="+mj-lt"/>
                <a:cs typeface="Arial" panose="020B0604020202020204" pitchFamily="34" charset="0"/>
              </a:rPr>
              <a:t>New</a:t>
            </a:r>
            <a:r>
              <a:rPr lang="en-US" sz="1200" b="0" baseline="0" dirty="0">
                <a:solidFill>
                  <a:schemeClr val="bg1"/>
                </a:solidFill>
                <a:latin typeface="+mj-lt"/>
                <a:cs typeface="Arial" panose="020B0604020202020204" pitchFamily="34" charset="0"/>
              </a:rPr>
              <a:t> Hampshire</a:t>
            </a:r>
            <a:r>
              <a:rPr lang="en-US" sz="1200" b="0" dirty="0">
                <a:solidFill>
                  <a:schemeClr val="bg1"/>
                </a:solidFill>
                <a:latin typeface="+mj-lt"/>
                <a:cs typeface="Arial" panose="020B0604020202020204" pitchFamily="34" charset="0"/>
              </a:rPr>
              <a:t> Department of Safety </a:t>
            </a:r>
            <a:r>
              <a:rPr lang="en-US" sz="1200" b="0" baseline="0" dirty="0">
                <a:solidFill>
                  <a:schemeClr val="bg1"/>
                </a:solidFill>
                <a:latin typeface="+mj-lt"/>
                <a:cs typeface="Arial" panose="020B0604020202020204" pitchFamily="34" charset="0"/>
              </a:rPr>
              <a:t> </a:t>
            </a:r>
            <a:r>
              <a:rPr lang="en-US" sz="1200" b="0" baseline="0" dirty="0">
                <a:solidFill>
                  <a:schemeClr val="bg1"/>
                </a:solidFill>
                <a:latin typeface="+mj-lt"/>
                <a:cs typeface="Arial" panose="020B0604020202020204" pitchFamily="34" charset="0"/>
                <a:sym typeface="Wingdings"/>
              </a:rPr>
              <a:t>  </a:t>
            </a:r>
            <a:r>
              <a:rPr lang="en-US" sz="1200" b="0" dirty="0">
                <a:solidFill>
                  <a:schemeClr val="bg1"/>
                </a:solidFill>
                <a:latin typeface="+mj-lt"/>
                <a:cs typeface="Arial" panose="020B0604020202020204" pitchFamily="34" charset="0"/>
              </a:rPr>
              <a:t>Division of Homeland Security</a:t>
            </a:r>
            <a:r>
              <a:rPr lang="en-US" sz="1200" b="0" baseline="0" dirty="0">
                <a:solidFill>
                  <a:schemeClr val="bg1"/>
                </a:solidFill>
                <a:latin typeface="+mj-lt"/>
                <a:cs typeface="Arial" panose="020B0604020202020204" pitchFamily="34" charset="0"/>
              </a:rPr>
              <a:t> &amp; Emergency Management</a:t>
            </a:r>
            <a:endParaRPr lang="en-US" sz="1200" b="0"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2778261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357186"/>
            <a:ext cx="8373360" cy="10001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p:cNvSpPr txBox="1"/>
          <p:nvPr/>
        </p:nvSpPr>
        <p:spPr>
          <a:xfrm>
            <a:off x="130627" y="6615953"/>
            <a:ext cx="11858175" cy="217626"/>
          </a:xfrm>
          <a:prstGeom prst="rect">
            <a:avLst/>
          </a:prstGeom>
          <a:noFill/>
          <a:effectLst/>
        </p:spPr>
        <p:txBody>
          <a:bodyPr wrap="square" lIns="45720" rIns="45720" rtlCol="0">
            <a:noAutofit/>
          </a:bodyPr>
          <a:lstStyle/>
          <a:p>
            <a:pPr algn="ctr">
              <a:lnSpc>
                <a:spcPct val="85000"/>
              </a:lnSpc>
              <a:spcBef>
                <a:spcPts val="700"/>
              </a:spcBef>
            </a:pPr>
            <a:r>
              <a:rPr lang="en-US" sz="1200" b="0" dirty="0">
                <a:solidFill>
                  <a:srgbClr val="002060"/>
                </a:solidFill>
                <a:latin typeface="+mj-lt"/>
                <a:cs typeface="Arial" panose="020B0604020202020204" pitchFamily="34" charset="0"/>
              </a:rPr>
              <a:t>New</a:t>
            </a:r>
            <a:r>
              <a:rPr lang="en-US" sz="1200" b="0" baseline="0" dirty="0">
                <a:solidFill>
                  <a:srgbClr val="002060"/>
                </a:solidFill>
                <a:latin typeface="+mj-lt"/>
                <a:cs typeface="Arial" panose="020B0604020202020204" pitchFamily="34" charset="0"/>
              </a:rPr>
              <a:t> Hampshire</a:t>
            </a:r>
            <a:r>
              <a:rPr lang="en-US" sz="1200" b="0" dirty="0">
                <a:solidFill>
                  <a:srgbClr val="002060"/>
                </a:solidFill>
                <a:latin typeface="+mj-lt"/>
                <a:cs typeface="Arial" panose="020B0604020202020204" pitchFamily="34" charset="0"/>
              </a:rPr>
              <a:t> Department of Safety </a:t>
            </a:r>
            <a:r>
              <a:rPr lang="en-US" sz="1200" b="0" baseline="0" dirty="0">
                <a:solidFill>
                  <a:srgbClr val="002060"/>
                </a:solidFill>
                <a:latin typeface="+mj-lt"/>
                <a:cs typeface="Arial" panose="020B0604020202020204" pitchFamily="34" charset="0"/>
              </a:rPr>
              <a:t> </a:t>
            </a:r>
            <a:r>
              <a:rPr lang="en-US" sz="1200" b="0" baseline="0" dirty="0">
                <a:solidFill>
                  <a:srgbClr val="002060"/>
                </a:solidFill>
                <a:latin typeface="+mj-lt"/>
                <a:cs typeface="Arial" panose="020B0604020202020204" pitchFamily="34" charset="0"/>
                <a:sym typeface="Wingdings"/>
              </a:rPr>
              <a:t>  </a:t>
            </a:r>
            <a:r>
              <a:rPr lang="en-US" sz="1200" b="0" dirty="0">
                <a:solidFill>
                  <a:srgbClr val="002060"/>
                </a:solidFill>
                <a:latin typeface="+mj-lt"/>
                <a:cs typeface="Arial" panose="020B0604020202020204" pitchFamily="34" charset="0"/>
              </a:rPr>
              <a:t>Division of Homeland Security</a:t>
            </a:r>
            <a:r>
              <a:rPr lang="en-US" sz="1200" b="0" baseline="0" dirty="0">
                <a:solidFill>
                  <a:srgbClr val="002060"/>
                </a:solidFill>
                <a:latin typeface="+mj-lt"/>
                <a:cs typeface="Arial" panose="020B0604020202020204" pitchFamily="34" charset="0"/>
              </a:rPr>
              <a:t> &amp; Emergency Management</a:t>
            </a:r>
            <a:endParaRPr lang="en-US" sz="1200" b="0" dirty="0">
              <a:solidFill>
                <a:srgbClr val="002060"/>
              </a:solidFill>
              <a:latin typeface="+mj-lt"/>
              <a:cs typeface="Arial" panose="020B0604020202020204" pitchFamily="34" charset="0"/>
            </a:endParaRPr>
          </a:p>
        </p:txBody>
      </p:sp>
      <p:sp>
        <p:nvSpPr>
          <p:cNvPr id="8" name="Rectangle 7"/>
          <p:cNvSpPr/>
          <p:nvPr/>
        </p:nvSpPr>
        <p:spPr>
          <a:xfrm>
            <a:off x="-15240" y="0"/>
            <a:ext cx="12225528" cy="152400"/>
          </a:xfrm>
          <a:prstGeom prst="rect">
            <a:avLst/>
          </a:prstGeom>
          <a:solidFill>
            <a:srgbClr val="002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tretch>
            <a:fillRect/>
          </a:stretch>
        </p:blipFill>
        <p:spPr bwMode="auto">
          <a:xfrm>
            <a:off x="9372600" y="373952"/>
            <a:ext cx="2194666" cy="964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6593268"/>
      </p:ext>
    </p:extLst>
  </p:cSld>
  <p:clrMap bg1="lt1" tx1="dk1" bg2="lt2" tx2="dk2" accent1="accent1" accent2="accent2" accent3="accent3" accent4="accent4" accent5="accent5" accent6="accent6" hlink="hlink" folHlink="folHlink"/>
  <p:sldLayoutIdLst>
    <p:sldLayoutId id="2147483661" r:id="rId1"/>
    <p:sldLayoutId id="2147483670" r:id="rId2"/>
    <p:sldLayoutId id="2147483671" r:id="rId3"/>
    <p:sldLayoutId id="2147483690" r:id="rId4"/>
    <p:sldLayoutId id="2147483684" r:id="rId5"/>
    <p:sldLayoutId id="2147483678" r:id="rId6"/>
    <p:sldLayoutId id="2147483683" r:id="rId7"/>
    <p:sldLayoutId id="2147483681" r:id="rId8"/>
    <p:sldLayoutId id="2147483682" r:id="rId9"/>
    <p:sldLayoutId id="2147483689" r:id="rId10"/>
    <p:sldLayoutId id="2147483702" r:id="rId11"/>
  </p:sldLayoutIdLst>
  <p:txStyles>
    <p:titleStyle>
      <a:lvl1pPr algn="l" defTabSz="914400" rtl="0" eaLnBrk="1" latinLnBrk="0" hangingPunct="1">
        <a:spcBef>
          <a:spcPct val="0"/>
        </a:spcBef>
        <a:buNone/>
        <a:defRPr sz="3600" b="1" kern="1200">
          <a:solidFill>
            <a:schemeClr val="bg1">
              <a:lumMod val="50000"/>
            </a:schemeClr>
          </a:solidFill>
          <a:latin typeface="Century Gothic" panose="020B0502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lumMod val="65000"/>
            </a:schemeClr>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lumMod val="65000"/>
            </a:schemeClr>
          </a:solidFill>
          <a:latin typeface="Century Gothic" panose="020B0502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lumMod val="65000"/>
            </a:schemeClr>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lumMod val="65000"/>
            </a:schemeClr>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lumMod val="65000"/>
            </a:schemeClr>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ideo" Target="https://www.youtube.com/embed/RKJ4gwcDI6w?feature=oembed" TargetMode="Externa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09600" y="5941032"/>
            <a:ext cx="10871200" cy="612167"/>
          </a:xfrm>
        </p:spPr>
        <p:txBody>
          <a:bodyPr>
            <a:normAutofit fontScale="85000" lnSpcReduction="10000"/>
          </a:bodyPr>
          <a:lstStyle/>
          <a:p>
            <a:pPr eaLnBrk="1" hangingPunct="1"/>
            <a:r>
              <a:rPr lang="en-US" altLang="en-US" sz="2800" dirty="0"/>
              <a:t>&lt;Insert Training Location&gt; &lt;Insert Training Date&gt; Trainers: &lt;Insert Names&gt;</a:t>
            </a:r>
          </a:p>
        </p:txBody>
      </p:sp>
      <p:sp>
        <p:nvSpPr>
          <p:cNvPr id="3" name="Title 2"/>
          <p:cNvSpPr>
            <a:spLocks noGrp="1"/>
          </p:cNvSpPr>
          <p:nvPr>
            <p:ph type="ctrTitle"/>
          </p:nvPr>
        </p:nvSpPr>
        <p:spPr/>
        <p:txBody>
          <a:bodyPr>
            <a:normAutofit fontScale="90000"/>
          </a:bodyPr>
          <a:lstStyle/>
          <a:p>
            <a:r>
              <a:rPr lang="en-US" sz="3600" dirty="0"/>
              <a:t>A Personal Plan for All Emergencies - </a:t>
            </a:r>
            <a:r>
              <a:rPr lang="en-US" sz="3600" i="1" dirty="0"/>
              <a:t>Train-the-Trainer</a:t>
            </a:r>
            <a:endParaRPr lang="en-US" dirty="0"/>
          </a:p>
        </p:txBody>
      </p:sp>
    </p:spTree>
    <p:extLst>
      <p:ext uri="{BB962C8B-B14F-4D97-AF65-F5344CB8AC3E}">
        <p14:creationId xmlns:p14="http://schemas.microsoft.com/office/powerpoint/2010/main" val="816505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961ECDF4-ED49-4CEF-2361-08B0026AE14A}"/>
              </a:ext>
            </a:extLst>
          </p:cNvPr>
          <p:cNvSpPr>
            <a:spLocks noGrp="1"/>
          </p:cNvSpPr>
          <p:nvPr>
            <p:ph type="subTitle" idx="1"/>
          </p:nvPr>
        </p:nvSpPr>
        <p:spPr/>
        <p:txBody>
          <a:bodyPr/>
          <a:lstStyle/>
          <a:p>
            <a:r>
              <a:rPr lang="en-US" sz="2800" dirty="0"/>
              <a:t>A Personal Plan for All Emergencies</a:t>
            </a:r>
            <a:endParaRPr lang="en-US" dirty="0"/>
          </a:p>
        </p:txBody>
      </p:sp>
      <p:sp>
        <p:nvSpPr>
          <p:cNvPr id="5" name="Title 4">
            <a:extLst>
              <a:ext uri="{FF2B5EF4-FFF2-40B4-BE49-F238E27FC236}">
                <a16:creationId xmlns:a16="http://schemas.microsoft.com/office/drawing/2014/main" id="{907DE909-69A0-3314-ADE4-FDA274FCE610}"/>
              </a:ext>
            </a:extLst>
          </p:cNvPr>
          <p:cNvSpPr>
            <a:spLocks noGrp="1"/>
          </p:cNvSpPr>
          <p:nvPr>
            <p:ph type="ctrTitle"/>
          </p:nvPr>
        </p:nvSpPr>
        <p:spPr/>
        <p:txBody>
          <a:bodyPr>
            <a:normAutofit fontScale="90000"/>
          </a:bodyPr>
          <a:lstStyle/>
          <a:p>
            <a:r>
              <a:rPr lang="en-US" sz="6000" dirty="0">
                <a:solidFill>
                  <a:srgbClr val="002542"/>
                </a:solidFill>
              </a:rPr>
              <a:t>Be </a:t>
            </a:r>
            <a:r>
              <a:rPr lang="en-US" sz="6000" dirty="0" err="1">
                <a:solidFill>
                  <a:srgbClr val="002542"/>
                </a:solidFill>
              </a:rPr>
              <a:t>ReadyNH</a:t>
            </a:r>
            <a:r>
              <a:rPr lang="en-US" sz="6000" dirty="0">
                <a:solidFill>
                  <a:srgbClr val="002542"/>
                </a:solidFill>
              </a:rPr>
              <a:t>!</a:t>
            </a:r>
            <a:endParaRPr lang="en-US" dirty="0">
              <a:solidFill>
                <a:srgbClr val="002542"/>
              </a:solidFill>
            </a:endParaRPr>
          </a:p>
        </p:txBody>
      </p:sp>
      <p:sp>
        <p:nvSpPr>
          <p:cNvPr id="7" name="Subtitle 5">
            <a:extLst>
              <a:ext uri="{FF2B5EF4-FFF2-40B4-BE49-F238E27FC236}">
                <a16:creationId xmlns:a16="http://schemas.microsoft.com/office/drawing/2014/main" id="{9557ED1A-BF14-9B7D-7EF0-3F5123566B08}"/>
              </a:ext>
            </a:extLst>
          </p:cNvPr>
          <p:cNvSpPr txBox="1">
            <a:spLocks/>
          </p:cNvSpPr>
          <p:nvPr/>
        </p:nvSpPr>
        <p:spPr>
          <a:xfrm>
            <a:off x="7391400" y="1905000"/>
            <a:ext cx="4572000" cy="1905000"/>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Font typeface="Arial" panose="020B0604020202020204" pitchFamily="34" charset="0"/>
              <a:buNone/>
              <a:defRPr sz="2800" kern="1200">
                <a:solidFill>
                  <a:schemeClr val="bg1">
                    <a:lumMod val="65000"/>
                  </a:schemeClr>
                </a:solidFill>
                <a:latin typeface="Century Gothic" panose="020B0502020202020204" pitchFamily="34"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Century Gothic" panose="020B0502020202020204" pitchFamily="34" charset="0"/>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Century Gothic" panose="020B0502020202020204" pitchFamily="34" charset="0"/>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Century Gothic" panose="020B0502020202020204" pitchFamily="34" charset="0"/>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Century Gothic" panose="020B0502020202020204" pitchFamily="34" charset="0"/>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ctr" eaLnBrk="1" hangingPunct="1"/>
            <a:r>
              <a:rPr lang="en-US" altLang="en-US" sz="2800" dirty="0"/>
              <a:t>&lt;Insert Training Location&gt;</a:t>
            </a:r>
          </a:p>
          <a:p>
            <a:pPr algn="ctr" eaLnBrk="1" hangingPunct="1"/>
            <a:r>
              <a:rPr lang="en-US" altLang="en-US" sz="2800" dirty="0"/>
              <a:t>&lt;Insert Training Date&gt;</a:t>
            </a:r>
          </a:p>
          <a:p>
            <a:pPr algn="ctr" eaLnBrk="1" hangingPunct="1"/>
            <a:r>
              <a:rPr lang="en-US" altLang="en-US" sz="2800" dirty="0"/>
              <a:t>Trainers: &lt;Insert Names&gt;</a:t>
            </a:r>
          </a:p>
        </p:txBody>
      </p:sp>
    </p:spTree>
    <p:extLst>
      <p:ext uri="{BB962C8B-B14F-4D97-AF65-F5344CB8AC3E}">
        <p14:creationId xmlns:p14="http://schemas.microsoft.com/office/powerpoint/2010/main" val="3664719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D1C96-DD28-AF51-66B5-CEF8090968BA}"/>
              </a:ext>
            </a:extLst>
          </p:cNvPr>
          <p:cNvSpPr>
            <a:spLocks noGrp="1"/>
          </p:cNvSpPr>
          <p:nvPr>
            <p:ph type="title"/>
          </p:nvPr>
        </p:nvSpPr>
        <p:spPr/>
        <p:txBody>
          <a:bodyPr/>
          <a:lstStyle/>
          <a:p>
            <a:r>
              <a:rPr lang="en-US" altLang="en-US" dirty="0"/>
              <a:t>Learning Objectives</a:t>
            </a:r>
            <a:endParaRPr lang="en-US" dirty="0"/>
          </a:p>
        </p:txBody>
      </p:sp>
      <p:sp>
        <p:nvSpPr>
          <p:cNvPr id="3" name="Content Placeholder 2">
            <a:extLst>
              <a:ext uri="{FF2B5EF4-FFF2-40B4-BE49-F238E27FC236}">
                <a16:creationId xmlns:a16="http://schemas.microsoft.com/office/drawing/2014/main" id="{770EF91D-CC3F-6695-A7D0-8834B3101DCE}"/>
              </a:ext>
            </a:extLst>
          </p:cNvPr>
          <p:cNvSpPr>
            <a:spLocks noGrp="1"/>
          </p:cNvSpPr>
          <p:nvPr>
            <p:ph idx="1"/>
          </p:nvPr>
        </p:nvSpPr>
        <p:spPr/>
        <p:txBody>
          <a:bodyPr>
            <a:normAutofit fontScale="92500" lnSpcReduction="20000"/>
          </a:bodyPr>
          <a:lstStyle/>
          <a:p>
            <a:pPr eaLnBrk="1" fontAlgn="auto" hangingPunct="1">
              <a:spcAft>
                <a:spcPts val="0"/>
              </a:spcAft>
              <a:defRPr/>
            </a:pPr>
            <a:r>
              <a:rPr lang="en-US" sz="3800" dirty="0"/>
              <a:t>After this workshop, participants will be able to:</a:t>
            </a:r>
          </a:p>
          <a:p>
            <a:pPr lvl="1" eaLnBrk="1" fontAlgn="auto" hangingPunct="1">
              <a:spcAft>
                <a:spcPts val="0"/>
              </a:spcAft>
              <a:defRPr/>
            </a:pPr>
            <a:r>
              <a:rPr lang="en-US" sz="3500" dirty="0"/>
              <a:t>Understand the importance of personal preparedness</a:t>
            </a:r>
          </a:p>
          <a:p>
            <a:pPr lvl="1" eaLnBrk="1" fontAlgn="auto" hangingPunct="1">
              <a:spcAft>
                <a:spcPts val="0"/>
              </a:spcAft>
              <a:defRPr/>
            </a:pPr>
            <a:r>
              <a:rPr lang="en-US" sz="3500" dirty="0"/>
              <a:t>Identify personal barriers to planning</a:t>
            </a:r>
          </a:p>
          <a:p>
            <a:pPr lvl="1" eaLnBrk="1" fontAlgn="auto" hangingPunct="1">
              <a:spcAft>
                <a:spcPts val="0"/>
              </a:spcAft>
              <a:defRPr/>
            </a:pPr>
            <a:r>
              <a:rPr lang="en-US" sz="3500" dirty="0"/>
              <a:t>Assess their level of preparedness</a:t>
            </a:r>
          </a:p>
          <a:p>
            <a:pPr lvl="1" eaLnBrk="1" fontAlgn="auto" hangingPunct="1">
              <a:spcAft>
                <a:spcPts val="0"/>
              </a:spcAft>
              <a:defRPr/>
            </a:pPr>
            <a:r>
              <a:rPr lang="en-US" sz="3500" dirty="0"/>
              <a:t>Use resources on ReadyNH.gov</a:t>
            </a:r>
          </a:p>
          <a:p>
            <a:pPr lvl="1" eaLnBrk="1" fontAlgn="auto" hangingPunct="1">
              <a:spcAft>
                <a:spcPts val="0"/>
              </a:spcAft>
              <a:defRPr/>
            </a:pPr>
            <a:r>
              <a:rPr lang="en-US" sz="3500" dirty="0"/>
              <a:t>Sign up for NH Alerts</a:t>
            </a:r>
          </a:p>
          <a:p>
            <a:pPr lvl="1" eaLnBrk="1" fontAlgn="auto" hangingPunct="1">
              <a:spcAft>
                <a:spcPts val="0"/>
              </a:spcAft>
              <a:defRPr/>
            </a:pPr>
            <a:r>
              <a:rPr lang="en-US" sz="3500" dirty="0"/>
              <a:t>Identify steps they can take to develop or improve their emergency plan</a:t>
            </a:r>
          </a:p>
        </p:txBody>
      </p:sp>
    </p:spTree>
    <p:extLst>
      <p:ext uri="{BB962C8B-B14F-4D97-AF65-F5344CB8AC3E}">
        <p14:creationId xmlns:p14="http://schemas.microsoft.com/office/powerpoint/2010/main" val="568003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D1C96-DD28-AF51-66B5-CEF8090968BA}"/>
              </a:ext>
            </a:extLst>
          </p:cNvPr>
          <p:cNvSpPr>
            <a:spLocks noGrp="1"/>
          </p:cNvSpPr>
          <p:nvPr>
            <p:ph type="title"/>
          </p:nvPr>
        </p:nvSpPr>
        <p:spPr/>
        <p:txBody>
          <a:bodyPr>
            <a:normAutofit fontScale="90000"/>
          </a:bodyPr>
          <a:lstStyle/>
          <a:p>
            <a:r>
              <a:rPr lang="en-US" altLang="en-US" sz="3600" dirty="0"/>
              <a:t>Preparing a Family Emergency Kit</a:t>
            </a:r>
            <a:br>
              <a:rPr lang="en-US" altLang="en-US" sz="3600" dirty="0"/>
            </a:br>
            <a:r>
              <a:rPr lang="en-US" altLang="en-US" sz="3600" dirty="0"/>
              <a:t>(in Plain English)</a:t>
            </a:r>
            <a:endParaRPr lang="en-US" dirty="0"/>
          </a:p>
        </p:txBody>
      </p:sp>
      <p:pic>
        <p:nvPicPr>
          <p:cNvPr id="3" name="Online Media 2" title="FEMA Emergency Kit">
            <a:hlinkClick r:id="" action="ppaction://media"/>
            <a:extLst>
              <a:ext uri="{FF2B5EF4-FFF2-40B4-BE49-F238E27FC236}">
                <a16:creationId xmlns:a16="http://schemas.microsoft.com/office/drawing/2014/main" id="{AA10225A-0414-F2E5-1994-2C63D2A6D802}"/>
              </a:ext>
            </a:extLst>
          </p:cNvPr>
          <p:cNvPicPr>
            <a:picLocks noRot="1" noChangeAspect="1"/>
          </p:cNvPicPr>
          <p:nvPr>
            <a:videoFile r:link="rId1"/>
          </p:nvPr>
        </p:nvPicPr>
        <p:blipFill>
          <a:blip r:embed="rId4"/>
          <a:stretch>
            <a:fillRect/>
          </a:stretch>
        </p:blipFill>
        <p:spPr>
          <a:xfrm>
            <a:off x="2096174" y="1828800"/>
            <a:ext cx="7999652" cy="4519803"/>
          </a:xfrm>
          <a:prstGeom prst="rect">
            <a:avLst/>
          </a:prstGeom>
        </p:spPr>
      </p:pic>
    </p:spTree>
    <p:extLst>
      <p:ext uri="{BB962C8B-B14F-4D97-AF65-F5344CB8AC3E}">
        <p14:creationId xmlns:p14="http://schemas.microsoft.com/office/powerpoint/2010/main" val="122957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D1C96-DD28-AF51-66B5-CEF8090968BA}"/>
              </a:ext>
            </a:extLst>
          </p:cNvPr>
          <p:cNvSpPr>
            <a:spLocks noGrp="1"/>
          </p:cNvSpPr>
          <p:nvPr>
            <p:ph type="title"/>
          </p:nvPr>
        </p:nvSpPr>
        <p:spPr/>
        <p:txBody>
          <a:bodyPr/>
          <a:lstStyle/>
          <a:p>
            <a:r>
              <a:rPr lang="en-US" altLang="en-US" dirty="0"/>
              <a:t>Activity</a:t>
            </a:r>
            <a:endParaRPr lang="en-US" dirty="0"/>
          </a:p>
        </p:txBody>
      </p:sp>
      <p:sp>
        <p:nvSpPr>
          <p:cNvPr id="3" name="Content Placeholder 2">
            <a:extLst>
              <a:ext uri="{FF2B5EF4-FFF2-40B4-BE49-F238E27FC236}">
                <a16:creationId xmlns:a16="http://schemas.microsoft.com/office/drawing/2014/main" id="{770EF91D-CC3F-6695-A7D0-8834B3101DCE}"/>
              </a:ext>
            </a:extLst>
          </p:cNvPr>
          <p:cNvSpPr>
            <a:spLocks noGrp="1"/>
          </p:cNvSpPr>
          <p:nvPr>
            <p:ph idx="1"/>
          </p:nvPr>
        </p:nvSpPr>
        <p:spPr>
          <a:xfrm>
            <a:off x="685520" y="1989582"/>
            <a:ext cx="5410480" cy="4258818"/>
          </a:xfrm>
        </p:spPr>
        <p:txBody>
          <a:bodyPr/>
          <a:lstStyle/>
          <a:p>
            <a:r>
              <a:rPr lang="en-US" altLang="en-US" dirty="0"/>
              <a:t>Complete the Emergency Kit checklist to assess your level of preparedness</a:t>
            </a:r>
          </a:p>
        </p:txBody>
      </p:sp>
      <p:pic>
        <p:nvPicPr>
          <p:cNvPr id="4" name="Picture 2">
            <a:extLst>
              <a:ext uri="{FF2B5EF4-FFF2-40B4-BE49-F238E27FC236}">
                <a16:creationId xmlns:a16="http://schemas.microsoft.com/office/drawing/2014/main" id="{43F4DA43-BD96-F517-3E49-446699BB8C31}"/>
              </a:ext>
            </a:extLst>
          </p:cNvPr>
          <p:cNvPicPr preferRelativeResize="0">
            <a:picLocks noChangeArrowheads="1"/>
          </p:cNvPicPr>
          <p:nvPr/>
        </p:nvPicPr>
        <p:blipFill>
          <a:blip r:embed="rId3">
            <a:extLst>
              <a:ext uri="{28A0092B-C50C-407E-A947-70E740481C1C}">
                <a14:useLocalDpi xmlns:a14="http://schemas.microsoft.com/office/drawing/2010/main" val="0"/>
              </a:ext>
            </a:extLst>
          </a:blip>
          <a:stretch/>
        </p:blipFill>
        <p:spPr bwMode="auto">
          <a:xfrm>
            <a:off x="7315200" y="1989582"/>
            <a:ext cx="3128922" cy="44196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1817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D1C96-DD28-AF51-66B5-CEF8090968BA}"/>
              </a:ext>
            </a:extLst>
          </p:cNvPr>
          <p:cNvSpPr>
            <a:spLocks noGrp="1"/>
          </p:cNvSpPr>
          <p:nvPr>
            <p:ph type="title"/>
          </p:nvPr>
        </p:nvSpPr>
        <p:spPr/>
        <p:txBody>
          <a:bodyPr/>
          <a:lstStyle/>
          <a:p>
            <a:r>
              <a:rPr lang="en-US" altLang="en-US" dirty="0"/>
              <a:t>Preparedness in NH</a:t>
            </a:r>
            <a:endParaRPr lang="en-US" dirty="0"/>
          </a:p>
        </p:txBody>
      </p:sp>
      <p:sp>
        <p:nvSpPr>
          <p:cNvPr id="3" name="Content Placeholder 2">
            <a:extLst>
              <a:ext uri="{FF2B5EF4-FFF2-40B4-BE49-F238E27FC236}">
                <a16:creationId xmlns:a16="http://schemas.microsoft.com/office/drawing/2014/main" id="{770EF91D-CC3F-6695-A7D0-8834B3101DCE}"/>
              </a:ext>
            </a:extLst>
          </p:cNvPr>
          <p:cNvSpPr>
            <a:spLocks noGrp="1"/>
          </p:cNvSpPr>
          <p:nvPr>
            <p:ph idx="1"/>
          </p:nvPr>
        </p:nvSpPr>
        <p:spPr/>
        <p:txBody>
          <a:bodyPr/>
          <a:lstStyle/>
          <a:p>
            <a:pPr eaLnBrk="1" hangingPunct="1"/>
            <a:r>
              <a:rPr lang="en-US" altLang="en-US" dirty="0"/>
              <a:t>How well prepared do you feel your household is to handle a large-scale disaster or emergency?</a:t>
            </a:r>
          </a:p>
          <a:p>
            <a:pPr lvl="1" eaLnBrk="1" hangingPunct="1"/>
            <a:r>
              <a:rPr lang="en-US" altLang="en-US" dirty="0"/>
              <a:t>Well-prepared</a:t>
            </a:r>
          </a:p>
          <a:p>
            <a:pPr lvl="1" eaLnBrk="1" hangingPunct="1"/>
            <a:r>
              <a:rPr lang="en-US" altLang="en-US" dirty="0"/>
              <a:t>Somewhat prepared</a:t>
            </a:r>
          </a:p>
          <a:p>
            <a:pPr lvl="1" eaLnBrk="1" hangingPunct="1"/>
            <a:r>
              <a:rPr lang="en-US" altLang="en-US" dirty="0"/>
              <a:t>Not prepared</a:t>
            </a:r>
          </a:p>
        </p:txBody>
      </p:sp>
      <p:sp>
        <p:nvSpPr>
          <p:cNvPr id="4" name="TextBox 1">
            <a:extLst>
              <a:ext uri="{FF2B5EF4-FFF2-40B4-BE49-F238E27FC236}">
                <a16:creationId xmlns:a16="http://schemas.microsoft.com/office/drawing/2014/main" id="{A85C0011-9A94-46D9-A858-DF91381E274F}"/>
              </a:ext>
            </a:extLst>
          </p:cNvPr>
          <p:cNvSpPr txBox="1">
            <a:spLocks noChangeArrowheads="1"/>
          </p:cNvSpPr>
          <p:nvPr/>
        </p:nvSpPr>
        <p:spPr bwMode="auto">
          <a:xfrm>
            <a:off x="4343400" y="3810000"/>
            <a:ext cx="3048000"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en-US" altLang="en-US" sz="3000" b="1" dirty="0">
                <a:solidFill>
                  <a:srgbClr val="FFFF00"/>
                </a:solidFill>
                <a:latin typeface="+mj-lt"/>
                <a:cs typeface="Arial" charset="0"/>
              </a:rPr>
              <a:t>   32.2%</a:t>
            </a:r>
          </a:p>
          <a:p>
            <a:pPr eaLnBrk="1" hangingPunct="1">
              <a:spcBef>
                <a:spcPct val="0"/>
              </a:spcBef>
              <a:buFontTx/>
              <a:buNone/>
              <a:defRPr/>
            </a:pPr>
            <a:endParaRPr lang="en-US" altLang="en-US" sz="700" b="1" dirty="0">
              <a:solidFill>
                <a:srgbClr val="FFFF00"/>
              </a:solidFill>
              <a:latin typeface="+mj-lt"/>
              <a:cs typeface="Arial" charset="0"/>
            </a:endParaRPr>
          </a:p>
          <a:p>
            <a:pPr eaLnBrk="1" hangingPunct="1">
              <a:spcBef>
                <a:spcPct val="0"/>
              </a:spcBef>
              <a:buFontTx/>
              <a:buNone/>
              <a:defRPr/>
            </a:pPr>
            <a:r>
              <a:rPr lang="en-US" altLang="en-US" sz="3000" b="1" dirty="0">
                <a:solidFill>
                  <a:srgbClr val="FFFF00"/>
                </a:solidFill>
                <a:latin typeface="+mj-lt"/>
                <a:cs typeface="Arial" charset="0"/>
              </a:rPr>
              <a:t>           53.6%</a:t>
            </a:r>
          </a:p>
          <a:p>
            <a:pPr eaLnBrk="1" hangingPunct="1">
              <a:spcBef>
                <a:spcPct val="0"/>
              </a:spcBef>
              <a:buFontTx/>
              <a:buNone/>
              <a:defRPr/>
            </a:pPr>
            <a:endParaRPr lang="en-US" altLang="en-US" sz="500" b="1" dirty="0">
              <a:solidFill>
                <a:srgbClr val="FFFF00"/>
              </a:solidFill>
              <a:latin typeface="+mj-lt"/>
              <a:cs typeface="Arial" charset="0"/>
            </a:endParaRPr>
          </a:p>
          <a:p>
            <a:pPr eaLnBrk="1" hangingPunct="1">
              <a:spcBef>
                <a:spcPct val="0"/>
              </a:spcBef>
              <a:buFontTx/>
              <a:buNone/>
              <a:defRPr/>
            </a:pPr>
            <a:r>
              <a:rPr lang="en-US" altLang="en-US" sz="3000" b="1" dirty="0">
                <a:solidFill>
                  <a:srgbClr val="FFFF00"/>
                </a:solidFill>
                <a:latin typeface="+mj-lt"/>
                <a:cs typeface="Arial" charset="0"/>
              </a:rPr>
              <a:t> 14.1%  </a:t>
            </a:r>
          </a:p>
        </p:txBody>
      </p:sp>
    </p:spTree>
    <p:extLst>
      <p:ext uri="{BB962C8B-B14F-4D97-AF65-F5344CB8AC3E}">
        <p14:creationId xmlns:p14="http://schemas.microsoft.com/office/powerpoint/2010/main" val="271758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D1C96-DD28-AF51-66B5-CEF8090968BA}"/>
              </a:ext>
            </a:extLst>
          </p:cNvPr>
          <p:cNvSpPr>
            <a:spLocks noGrp="1"/>
          </p:cNvSpPr>
          <p:nvPr>
            <p:ph type="title"/>
          </p:nvPr>
        </p:nvSpPr>
        <p:spPr/>
        <p:txBody>
          <a:bodyPr/>
          <a:lstStyle/>
          <a:p>
            <a:r>
              <a:rPr lang="en-US" altLang="en-US" dirty="0"/>
              <a:t>Approach to Preparedness</a:t>
            </a:r>
            <a:endParaRPr lang="en-US" dirty="0"/>
          </a:p>
        </p:txBody>
      </p:sp>
      <p:sp>
        <p:nvSpPr>
          <p:cNvPr id="3" name="Content Placeholder 2">
            <a:extLst>
              <a:ext uri="{FF2B5EF4-FFF2-40B4-BE49-F238E27FC236}">
                <a16:creationId xmlns:a16="http://schemas.microsoft.com/office/drawing/2014/main" id="{770EF91D-CC3F-6695-A7D0-8834B3101DCE}"/>
              </a:ext>
            </a:extLst>
          </p:cNvPr>
          <p:cNvSpPr>
            <a:spLocks noGrp="1"/>
          </p:cNvSpPr>
          <p:nvPr>
            <p:ph idx="1"/>
          </p:nvPr>
        </p:nvSpPr>
        <p:spPr/>
        <p:txBody>
          <a:bodyPr/>
          <a:lstStyle/>
          <a:p>
            <a:pPr eaLnBrk="1" hangingPunct="1"/>
            <a:r>
              <a:rPr lang="en-US" altLang="en-US" dirty="0"/>
              <a:t>Have plans in place to:</a:t>
            </a:r>
          </a:p>
          <a:p>
            <a:pPr lvl="1" eaLnBrk="1" hangingPunct="1"/>
            <a:r>
              <a:rPr lang="en-US" altLang="en-US" dirty="0"/>
              <a:t>Shelter-in-Place</a:t>
            </a:r>
          </a:p>
          <a:p>
            <a:pPr lvl="1" eaLnBrk="1" hangingPunct="1"/>
            <a:r>
              <a:rPr lang="en-US" altLang="en-US" dirty="0"/>
              <a:t>Evacuate</a:t>
            </a:r>
          </a:p>
          <a:p>
            <a:pPr lvl="1" eaLnBrk="1" hangingPunct="1"/>
            <a:r>
              <a:rPr lang="en-US" altLang="en-US" dirty="0"/>
              <a:t>Connect with loved ones</a:t>
            </a:r>
          </a:p>
        </p:txBody>
      </p:sp>
    </p:spTree>
    <p:extLst>
      <p:ext uri="{BB962C8B-B14F-4D97-AF65-F5344CB8AC3E}">
        <p14:creationId xmlns:p14="http://schemas.microsoft.com/office/powerpoint/2010/main" val="970897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D1C96-DD28-AF51-66B5-CEF8090968BA}"/>
              </a:ext>
            </a:extLst>
          </p:cNvPr>
          <p:cNvSpPr>
            <a:spLocks noGrp="1"/>
          </p:cNvSpPr>
          <p:nvPr>
            <p:ph type="title"/>
          </p:nvPr>
        </p:nvSpPr>
        <p:spPr/>
        <p:txBody>
          <a:bodyPr/>
          <a:lstStyle/>
          <a:p>
            <a:r>
              <a:rPr lang="en-US" altLang="en-US" dirty="0"/>
              <a:t>Plan to Shelter-in-Place</a:t>
            </a:r>
            <a:endParaRPr lang="en-US" dirty="0"/>
          </a:p>
        </p:txBody>
      </p:sp>
      <p:pic>
        <p:nvPicPr>
          <p:cNvPr id="4" name="Picture 6" descr="Food &amp; Water">
            <a:extLst>
              <a:ext uri="{FF2B5EF4-FFF2-40B4-BE49-F238E27FC236}">
                <a16:creationId xmlns:a16="http://schemas.microsoft.com/office/drawing/2014/main" id="{7F3E9E8F-304F-33BF-9BCE-A4C447093A55}"/>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228600" y="2286000"/>
            <a:ext cx="3754581" cy="3754581"/>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7" descr="First Aid">
            <a:extLst>
              <a:ext uri="{FF2B5EF4-FFF2-40B4-BE49-F238E27FC236}">
                <a16:creationId xmlns:a16="http://schemas.microsoft.com/office/drawing/2014/main" id="{DCF991B3-8757-65BD-3EFA-6D7079EFA7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0219" y="2286000"/>
            <a:ext cx="3754581" cy="37545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8" descr="Tools &amp; Items">
            <a:extLst>
              <a:ext uri="{FF2B5EF4-FFF2-40B4-BE49-F238E27FC236}">
                <a16:creationId xmlns:a16="http://schemas.microsoft.com/office/drawing/2014/main" id="{3FF7CFA3-4B58-EEF0-B5EE-22B6169FF0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8631" y="2285475"/>
            <a:ext cx="3559969" cy="37588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04062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D1C96-DD28-AF51-66B5-CEF8090968BA}"/>
              </a:ext>
            </a:extLst>
          </p:cNvPr>
          <p:cNvSpPr>
            <a:spLocks noGrp="1"/>
          </p:cNvSpPr>
          <p:nvPr>
            <p:ph type="title"/>
          </p:nvPr>
        </p:nvSpPr>
        <p:spPr/>
        <p:txBody>
          <a:bodyPr/>
          <a:lstStyle/>
          <a:p>
            <a:r>
              <a:rPr lang="en-US" altLang="en-US" dirty="0"/>
              <a:t>Plan to Evacuate</a:t>
            </a:r>
            <a:endParaRPr lang="en-US" dirty="0"/>
          </a:p>
        </p:txBody>
      </p:sp>
      <p:pic>
        <p:nvPicPr>
          <p:cNvPr id="4" name="Picture 4" descr="Evacuation">
            <a:extLst>
              <a:ext uri="{FF2B5EF4-FFF2-40B4-BE49-F238E27FC236}">
                <a16:creationId xmlns:a16="http://schemas.microsoft.com/office/drawing/2014/main" id="{7B4B0987-66CA-C906-6C01-915C26968FB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076700" y="2133600"/>
            <a:ext cx="4038600" cy="4040187"/>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063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D1C96-DD28-AF51-66B5-CEF8090968BA}"/>
              </a:ext>
            </a:extLst>
          </p:cNvPr>
          <p:cNvSpPr>
            <a:spLocks noGrp="1"/>
          </p:cNvSpPr>
          <p:nvPr>
            <p:ph type="title"/>
          </p:nvPr>
        </p:nvSpPr>
        <p:spPr/>
        <p:txBody>
          <a:bodyPr/>
          <a:lstStyle/>
          <a:p>
            <a:r>
              <a:rPr lang="en-US" altLang="en-US" dirty="0"/>
              <a:t>Tips for Preparing on a Budget</a:t>
            </a:r>
            <a:endParaRPr lang="en-US" dirty="0"/>
          </a:p>
        </p:txBody>
      </p:sp>
      <p:sp>
        <p:nvSpPr>
          <p:cNvPr id="3" name="Content Placeholder 2">
            <a:extLst>
              <a:ext uri="{FF2B5EF4-FFF2-40B4-BE49-F238E27FC236}">
                <a16:creationId xmlns:a16="http://schemas.microsoft.com/office/drawing/2014/main" id="{770EF91D-CC3F-6695-A7D0-8834B3101DCE}"/>
              </a:ext>
            </a:extLst>
          </p:cNvPr>
          <p:cNvSpPr>
            <a:spLocks noGrp="1"/>
          </p:cNvSpPr>
          <p:nvPr>
            <p:ph idx="1"/>
          </p:nvPr>
        </p:nvSpPr>
        <p:spPr/>
        <p:txBody>
          <a:bodyPr>
            <a:normAutofit lnSpcReduction="10000"/>
          </a:bodyPr>
          <a:lstStyle/>
          <a:p>
            <a:pPr eaLnBrk="1" hangingPunct="1"/>
            <a:r>
              <a:rPr lang="en-US" altLang="en-US" sz="3200" dirty="0"/>
              <a:t>Have your preparedness shopping list ready and watch for sales</a:t>
            </a:r>
          </a:p>
          <a:p>
            <a:pPr eaLnBrk="1" hangingPunct="1"/>
            <a:r>
              <a:rPr lang="en-US" altLang="en-US" sz="3200" dirty="0"/>
              <a:t>Stockpile tap water</a:t>
            </a:r>
          </a:p>
          <a:p>
            <a:pPr eaLnBrk="1" hangingPunct="1"/>
            <a:r>
              <a:rPr lang="en-US" altLang="en-US" sz="3200" dirty="0"/>
              <a:t>Use the water in your home water heater</a:t>
            </a:r>
          </a:p>
          <a:p>
            <a:pPr eaLnBrk="1" hangingPunct="1"/>
            <a:r>
              <a:rPr lang="en-US" altLang="en-US" sz="3200" dirty="0"/>
              <a:t>Don’t make French toast</a:t>
            </a:r>
          </a:p>
          <a:p>
            <a:pPr eaLnBrk="1" hangingPunct="1"/>
            <a:r>
              <a:rPr lang="en-US" altLang="en-US" sz="3200" dirty="0"/>
              <a:t>Check the dollar store</a:t>
            </a:r>
          </a:p>
          <a:p>
            <a:pPr eaLnBrk="1" hangingPunct="1"/>
            <a:r>
              <a:rPr lang="en-US" altLang="en-US" sz="3200" dirty="0"/>
              <a:t>Set a preparedness budget and purchase items slowly</a:t>
            </a:r>
          </a:p>
        </p:txBody>
      </p:sp>
    </p:spTree>
    <p:extLst>
      <p:ext uri="{BB962C8B-B14F-4D97-AF65-F5344CB8AC3E}">
        <p14:creationId xmlns:p14="http://schemas.microsoft.com/office/powerpoint/2010/main" val="111325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D1C96-DD28-AF51-66B5-CEF8090968BA}"/>
              </a:ext>
            </a:extLst>
          </p:cNvPr>
          <p:cNvSpPr>
            <a:spLocks noGrp="1"/>
          </p:cNvSpPr>
          <p:nvPr>
            <p:ph type="title"/>
          </p:nvPr>
        </p:nvSpPr>
        <p:spPr/>
        <p:txBody>
          <a:bodyPr/>
          <a:lstStyle/>
          <a:p>
            <a:r>
              <a:rPr lang="en-US" altLang="en-US" dirty="0"/>
              <a:t>Plan to Connect</a:t>
            </a:r>
            <a:endParaRPr lang="en-US" dirty="0"/>
          </a:p>
        </p:txBody>
      </p:sp>
      <p:pic>
        <p:nvPicPr>
          <p:cNvPr id="4" name="Picture 2">
            <a:extLst>
              <a:ext uri="{FF2B5EF4-FFF2-40B4-BE49-F238E27FC236}">
                <a16:creationId xmlns:a16="http://schemas.microsoft.com/office/drawing/2014/main" id="{D62CC6E1-A275-6745-D816-8308FFD2695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303" b="303"/>
          <a:stretch/>
        </p:blipFill>
        <p:spPr bwMode="auto">
          <a:xfrm>
            <a:off x="4648200" y="457200"/>
            <a:ext cx="4443069" cy="5715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id="{1659FD7C-8E03-A0C4-3B2C-531C0B7902A4}"/>
              </a:ext>
            </a:extLst>
          </p:cNvPr>
          <p:cNvPicPr>
            <a:picLocks noChangeAspect="1"/>
          </p:cNvPicPr>
          <p:nvPr/>
        </p:nvPicPr>
        <p:blipFill>
          <a:blip r:embed="rId4"/>
          <a:stretch>
            <a:fillRect/>
          </a:stretch>
        </p:blipFill>
        <p:spPr>
          <a:xfrm>
            <a:off x="512162" y="2133600"/>
            <a:ext cx="3512564" cy="40386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513326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82598-88C2-1B08-663E-3F4523A1CE35}"/>
              </a:ext>
            </a:extLst>
          </p:cNvPr>
          <p:cNvSpPr>
            <a:spLocks noGrp="1"/>
          </p:cNvSpPr>
          <p:nvPr>
            <p:ph type="title"/>
          </p:nvPr>
        </p:nvSpPr>
        <p:spPr/>
        <p:txBody>
          <a:bodyPr/>
          <a:lstStyle/>
          <a:p>
            <a:r>
              <a:rPr lang="en-US" altLang="en-US" dirty="0"/>
              <a:t>Train-the-Trainer Objectives</a:t>
            </a:r>
            <a:endParaRPr lang="en-US" dirty="0"/>
          </a:p>
        </p:txBody>
      </p:sp>
      <p:sp>
        <p:nvSpPr>
          <p:cNvPr id="3" name="Content Placeholder 2">
            <a:extLst>
              <a:ext uri="{FF2B5EF4-FFF2-40B4-BE49-F238E27FC236}">
                <a16:creationId xmlns:a16="http://schemas.microsoft.com/office/drawing/2014/main" id="{80256BA7-5CCD-69B8-CF90-01479F42FEF9}"/>
              </a:ext>
            </a:extLst>
          </p:cNvPr>
          <p:cNvSpPr>
            <a:spLocks noGrp="1"/>
          </p:cNvSpPr>
          <p:nvPr>
            <p:ph idx="10"/>
          </p:nvPr>
        </p:nvSpPr>
        <p:spPr/>
        <p:txBody>
          <a:bodyPr/>
          <a:lstStyle/>
          <a:p>
            <a:pPr eaLnBrk="1" hangingPunct="1"/>
            <a:r>
              <a:rPr lang="en-US" altLang="en-US" dirty="0"/>
              <a:t>After this workshop, you will be able to:</a:t>
            </a:r>
          </a:p>
          <a:p>
            <a:pPr lvl="1" eaLnBrk="1" hangingPunct="1"/>
            <a:r>
              <a:rPr lang="en-US" altLang="en-US" dirty="0"/>
              <a:t>Facilitate a community workshop to assist individuals to prepare for a range of possible emergencies and disasters</a:t>
            </a:r>
          </a:p>
          <a:p>
            <a:pPr lvl="1" eaLnBrk="1" hangingPunct="1"/>
            <a:r>
              <a:rPr lang="en-US" altLang="en-US" dirty="0"/>
              <a:t>Use the resources available on ReadyNH.gov to prepare for your community workshop</a:t>
            </a:r>
          </a:p>
          <a:p>
            <a:pPr marL="0" indent="0">
              <a:buNone/>
            </a:pPr>
            <a:endParaRPr lang="en-US" dirty="0"/>
          </a:p>
        </p:txBody>
      </p:sp>
    </p:spTree>
    <p:extLst>
      <p:ext uri="{BB962C8B-B14F-4D97-AF65-F5344CB8AC3E}">
        <p14:creationId xmlns:p14="http://schemas.microsoft.com/office/powerpoint/2010/main" val="3586183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D1C96-DD28-AF51-66B5-CEF8090968BA}"/>
              </a:ext>
            </a:extLst>
          </p:cNvPr>
          <p:cNvSpPr>
            <a:spLocks noGrp="1"/>
          </p:cNvSpPr>
          <p:nvPr>
            <p:ph type="title"/>
          </p:nvPr>
        </p:nvSpPr>
        <p:spPr/>
        <p:txBody>
          <a:bodyPr/>
          <a:lstStyle/>
          <a:p>
            <a:r>
              <a:rPr lang="en-US" altLang="en-US" dirty="0"/>
              <a:t>Sign up for alerts</a:t>
            </a:r>
            <a:endParaRPr lang="en-US" strike="sngStrike" dirty="0">
              <a:solidFill>
                <a:srgbClr val="FF0000"/>
              </a:solidFill>
            </a:endParaRPr>
          </a:p>
        </p:txBody>
      </p:sp>
      <p:sp>
        <p:nvSpPr>
          <p:cNvPr id="3" name="Content Placeholder 2">
            <a:extLst>
              <a:ext uri="{FF2B5EF4-FFF2-40B4-BE49-F238E27FC236}">
                <a16:creationId xmlns:a16="http://schemas.microsoft.com/office/drawing/2014/main" id="{770EF91D-CC3F-6695-A7D0-8834B3101DCE}"/>
              </a:ext>
            </a:extLst>
          </p:cNvPr>
          <p:cNvSpPr>
            <a:spLocks noGrp="1"/>
          </p:cNvSpPr>
          <p:nvPr>
            <p:ph idx="1"/>
          </p:nvPr>
        </p:nvSpPr>
        <p:spPr/>
        <p:txBody>
          <a:bodyPr/>
          <a:lstStyle/>
          <a:p>
            <a:r>
              <a:rPr lang="en-US" dirty="0"/>
              <a:t>Local</a:t>
            </a:r>
          </a:p>
          <a:p>
            <a:r>
              <a:rPr lang="en-US" dirty="0"/>
              <a:t>ReadyNH.gov</a:t>
            </a:r>
          </a:p>
          <a:p>
            <a:r>
              <a:rPr lang="en-US" dirty="0"/>
              <a:t>FEMA app</a:t>
            </a:r>
          </a:p>
          <a:p>
            <a:r>
              <a:rPr lang="en-US" dirty="0"/>
              <a:t>Weather app</a:t>
            </a:r>
          </a:p>
        </p:txBody>
      </p:sp>
    </p:spTree>
    <p:extLst>
      <p:ext uri="{BB962C8B-B14F-4D97-AF65-F5344CB8AC3E}">
        <p14:creationId xmlns:p14="http://schemas.microsoft.com/office/powerpoint/2010/main" val="2548725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D1C96-DD28-AF51-66B5-CEF8090968BA}"/>
              </a:ext>
            </a:extLst>
          </p:cNvPr>
          <p:cNvSpPr>
            <a:spLocks noGrp="1"/>
          </p:cNvSpPr>
          <p:nvPr>
            <p:ph type="title"/>
          </p:nvPr>
        </p:nvSpPr>
        <p:spPr/>
        <p:txBody>
          <a:bodyPr/>
          <a:lstStyle/>
          <a:p>
            <a:r>
              <a:rPr lang="en-US" altLang="en-US" dirty="0"/>
              <a:t>Sign up for </a:t>
            </a:r>
            <a:r>
              <a:rPr lang="en-US" altLang="en-US" strike="sngStrike" dirty="0">
                <a:solidFill>
                  <a:srgbClr val="FF0000"/>
                </a:solidFill>
              </a:rPr>
              <a:t>NH Alerts</a:t>
            </a:r>
            <a:endParaRPr lang="en-US" strike="sngStrike" dirty="0">
              <a:solidFill>
                <a:srgbClr val="FF0000"/>
              </a:solidFill>
            </a:endParaRPr>
          </a:p>
        </p:txBody>
      </p:sp>
      <p:sp>
        <p:nvSpPr>
          <p:cNvPr id="3" name="Content Placeholder 2">
            <a:extLst>
              <a:ext uri="{FF2B5EF4-FFF2-40B4-BE49-F238E27FC236}">
                <a16:creationId xmlns:a16="http://schemas.microsoft.com/office/drawing/2014/main" id="{770EF91D-CC3F-6695-A7D0-8834B3101DCE}"/>
              </a:ext>
            </a:extLst>
          </p:cNvPr>
          <p:cNvSpPr>
            <a:spLocks noGrp="1"/>
          </p:cNvSpPr>
          <p:nvPr>
            <p:ph idx="1"/>
          </p:nvPr>
        </p:nvSpPr>
        <p:spPr/>
        <p:txBody>
          <a:bodyPr/>
          <a:lstStyle/>
          <a:p>
            <a:r>
              <a:rPr lang="en-US" dirty="0"/>
              <a:t>Screenshots of </a:t>
            </a:r>
            <a:r>
              <a:rPr lang="en-US" dirty="0" err="1"/>
              <a:t>Genasys</a:t>
            </a:r>
            <a:endParaRPr lang="en-US" dirty="0"/>
          </a:p>
        </p:txBody>
      </p:sp>
    </p:spTree>
    <p:extLst>
      <p:ext uri="{BB962C8B-B14F-4D97-AF65-F5344CB8AC3E}">
        <p14:creationId xmlns:p14="http://schemas.microsoft.com/office/powerpoint/2010/main" val="1139037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D1C96-DD28-AF51-66B5-CEF8090968BA}"/>
              </a:ext>
            </a:extLst>
          </p:cNvPr>
          <p:cNvSpPr>
            <a:spLocks noGrp="1"/>
          </p:cNvSpPr>
          <p:nvPr>
            <p:ph type="title"/>
          </p:nvPr>
        </p:nvSpPr>
        <p:spPr/>
        <p:txBody>
          <a:bodyPr/>
          <a:lstStyle/>
          <a:p>
            <a:r>
              <a:rPr lang="en-US" altLang="en-US" dirty="0"/>
              <a:t>Workplace Preparedness</a:t>
            </a:r>
            <a:endParaRPr lang="en-US" dirty="0"/>
          </a:p>
        </p:txBody>
      </p:sp>
      <p:sp>
        <p:nvSpPr>
          <p:cNvPr id="3" name="Content Placeholder 2">
            <a:extLst>
              <a:ext uri="{FF2B5EF4-FFF2-40B4-BE49-F238E27FC236}">
                <a16:creationId xmlns:a16="http://schemas.microsoft.com/office/drawing/2014/main" id="{770EF91D-CC3F-6695-A7D0-8834B3101DCE}"/>
              </a:ext>
            </a:extLst>
          </p:cNvPr>
          <p:cNvSpPr>
            <a:spLocks noGrp="1"/>
          </p:cNvSpPr>
          <p:nvPr>
            <p:ph idx="1"/>
          </p:nvPr>
        </p:nvSpPr>
        <p:spPr/>
        <p:txBody>
          <a:bodyPr/>
          <a:lstStyle/>
          <a:p>
            <a:pPr eaLnBrk="1" hangingPunct="1"/>
            <a:r>
              <a:rPr lang="en-US" altLang="en-US" dirty="0"/>
              <a:t>Shelter-in-place</a:t>
            </a:r>
          </a:p>
          <a:p>
            <a:pPr eaLnBrk="1" hangingPunct="1"/>
            <a:r>
              <a:rPr lang="en-US" altLang="en-US" dirty="0"/>
              <a:t>Evacuate</a:t>
            </a:r>
          </a:p>
          <a:p>
            <a:pPr lvl="1" eaLnBrk="1" hangingPunct="1"/>
            <a:r>
              <a:rPr lang="en-US" altLang="en-US" dirty="0"/>
              <a:t>Alternative work arrangements</a:t>
            </a:r>
          </a:p>
          <a:p>
            <a:pPr eaLnBrk="1" hangingPunct="1"/>
            <a:r>
              <a:rPr lang="en-US" altLang="en-US" dirty="0"/>
              <a:t>Emergency phone tree or other alert system for employees</a:t>
            </a:r>
          </a:p>
          <a:p>
            <a:pPr eaLnBrk="1" hangingPunct="1"/>
            <a:r>
              <a:rPr lang="en-US" altLang="en-US" dirty="0"/>
              <a:t>Other ideas?</a:t>
            </a:r>
          </a:p>
        </p:txBody>
      </p:sp>
    </p:spTree>
    <p:extLst>
      <p:ext uri="{BB962C8B-B14F-4D97-AF65-F5344CB8AC3E}">
        <p14:creationId xmlns:p14="http://schemas.microsoft.com/office/powerpoint/2010/main" val="1179254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D1C96-DD28-AF51-66B5-CEF8090968BA}"/>
              </a:ext>
            </a:extLst>
          </p:cNvPr>
          <p:cNvSpPr>
            <a:spLocks noGrp="1"/>
          </p:cNvSpPr>
          <p:nvPr>
            <p:ph type="title"/>
          </p:nvPr>
        </p:nvSpPr>
        <p:spPr/>
        <p:txBody>
          <a:bodyPr/>
          <a:lstStyle/>
          <a:p>
            <a:r>
              <a:rPr lang="en-US" altLang="en-US" dirty="0"/>
              <a:t>Review Your Plan and Kit</a:t>
            </a:r>
            <a:endParaRPr lang="en-US" dirty="0"/>
          </a:p>
        </p:txBody>
      </p:sp>
      <p:pic>
        <p:nvPicPr>
          <p:cNvPr id="4" name="Picture 6" descr="Review">
            <a:extLst>
              <a:ext uri="{FF2B5EF4-FFF2-40B4-BE49-F238E27FC236}">
                <a16:creationId xmlns:a16="http://schemas.microsoft.com/office/drawing/2014/main" id="{75343380-F544-B03F-C7A6-5687C400B4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6700" y="1981200"/>
            <a:ext cx="4038600" cy="419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2655322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D1C96-DD28-AF51-66B5-CEF8090968BA}"/>
              </a:ext>
            </a:extLst>
          </p:cNvPr>
          <p:cNvSpPr>
            <a:spLocks noGrp="1"/>
          </p:cNvSpPr>
          <p:nvPr>
            <p:ph type="title"/>
          </p:nvPr>
        </p:nvSpPr>
        <p:spPr/>
        <p:txBody>
          <a:bodyPr/>
          <a:lstStyle/>
          <a:p>
            <a:r>
              <a:rPr lang="en-US" altLang="en-US" dirty="0"/>
              <a:t>Support Others</a:t>
            </a:r>
            <a:endParaRPr lang="en-US" dirty="0"/>
          </a:p>
        </p:txBody>
      </p:sp>
      <p:pic>
        <p:nvPicPr>
          <p:cNvPr id="4" name="Picture 3" descr="Support">
            <a:extLst>
              <a:ext uri="{FF2B5EF4-FFF2-40B4-BE49-F238E27FC236}">
                <a16:creationId xmlns:a16="http://schemas.microsoft.com/office/drawing/2014/main" id="{A18099F2-15C8-31DD-54B9-2712BD776C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6700" y="2057400"/>
            <a:ext cx="4038600" cy="403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752261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text on a black background&#10;&#10;Description automatically generated">
            <a:extLst>
              <a:ext uri="{FF2B5EF4-FFF2-40B4-BE49-F238E27FC236}">
                <a16:creationId xmlns:a16="http://schemas.microsoft.com/office/drawing/2014/main" id="{A94F4BF8-129D-64DA-D3A0-2A83A46AECD3}"/>
              </a:ext>
            </a:extLst>
          </p:cNvPr>
          <p:cNvPicPr>
            <a:picLocks noChangeAspect="1"/>
          </p:cNvPicPr>
          <p:nvPr/>
        </p:nvPicPr>
        <p:blipFill>
          <a:blip r:embed="rId3"/>
          <a:stretch>
            <a:fillRect/>
          </a:stretch>
        </p:blipFill>
        <p:spPr>
          <a:xfrm>
            <a:off x="609600" y="1953193"/>
            <a:ext cx="10972800" cy="2574805"/>
          </a:xfrm>
          <a:prstGeom prst="rect">
            <a:avLst/>
          </a:prstGeom>
          <a:noFill/>
        </p:spPr>
      </p:pic>
    </p:spTree>
    <p:extLst>
      <p:ext uri="{BB962C8B-B14F-4D97-AF65-F5344CB8AC3E}">
        <p14:creationId xmlns:p14="http://schemas.microsoft.com/office/powerpoint/2010/main" val="27869875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F5AC6-225E-681C-E4EA-97C9D211DA2A}"/>
              </a:ext>
            </a:extLst>
          </p:cNvPr>
          <p:cNvSpPr>
            <a:spLocks noGrp="1"/>
          </p:cNvSpPr>
          <p:nvPr>
            <p:ph type="title"/>
          </p:nvPr>
        </p:nvSpPr>
        <p:spPr/>
        <p:txBody>
          <a:bodyPr/>
          <a:lstStyle/>
          <a:p>
            <a:r>
              <a:rPr lang="en-US" altLang="en-US" dirty="0"/>
              <a:t>Questions?</a:t>
            </a:r>
            <a:endParaRPr lang="en-US" dirty="0"/>
          </a:p>
        </p:txBody>
      </p:sp>
      <p:sp>
        <p:nvSpPr>
          <p:cNvPr id="3" name="Content Placeholder 2">
            <a:extLst>
              <a:ext uri="{FF2B5EF4-FFF2-40B4-BE49-F238E27FC236}">
                <a16:creationId xmlns:a16="http://schemas.microsoft.com/office/drawing/2014/main" id="{40AEC1C1-C3CB-442D-E81F-5FC5373A379F}"/>
              </a:ext>
            </a:extLst>
          </p:cNvPr>
          <p:cNvSpPr>
            <a:spLocks noGrp="1"/>
          </p:cNvSpPr>
          <p:nvPr>
            <p:ph idx="1"/>
          </p:nvPr>
        </p:nvSpPr>
        <p:spPr>
          <a:xfrm>
            <a:off x="685520" y="1989582"/>
            <a:ext cx="10972800" cy="2887218"/>
          </a:xfrm>
        </p:spPr>
        <p:txBody>
          <a:bodyPr/>
          <a:lstStyle/>
          <a:p>
            <a:pPr marL="0" indent="0" algn="ctr" eaLnBrk="1" hangingPunct="1">
              <a:buFont typeface="Arial" panose="020B0604020202020204" pitchFamily="34" charset="0"/>
              <a:buNone/>
            </a:pPr>
            <a:r>
              <a:rPr lang="en-US" altLang="en-US" dirty="0"/>
              <a:t>Please complete your evaluation!</a:t>
            </a:r>
          </a:p>
        </p:txBody>
      </p:sp>
    </p:spTree>
    <p:extLst>
      <p:ext uri="{BB962C8B-B14F-4D97-AF65-F5344CB8AC3E}">
        <p14:creationId xmlns:p14="http://schemas.microsoft.com/office/powerpoint/2010/main" val="5837191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F5AC6-225E-681C-E4EA-97C9D211DA2A}"/>
              </a:ext>
            </a:extLst>
          </p:cNvPr>
          <p:cNvSpPr>
            <a:spLocks noGrp="1"/>
          </p:cNvSpPr>
          <p:nvPr>
            <p:ph type="title"/>
          </p:nvPr>
        </p:nvSpPr>
        <p:spPr/>
        <p:txBody>
          <a:bodyPr/>
          <a:lstStyle/>
          <a:p>
            <a:r>
              <a:rPr lang="en-US" altLang="en-US" dirty="0"/>
              <a:t>Facilitation Tips I</a:t>
            </a:r>
            <a:endParaRPr lang="en-US" dirty="0"/>
          </a:p>
        </p:txBody>
      </p:sp>
      <p:sp>
        <p:nvSpPr>
          <p:cNvPr id="3" name="Content Placeholder 2">
            <a:extLst>
              <a:ext uri="{FF2B5EF4-FFF2-40B4-BE49-F238E27FC236}">
                <a16:creationId xmlns:a16="http://schemas.microsoft.com/office/drawing/2014/main" id="{40AEC1C1-C3CB-442D-E81F-5FC5373A379F}"/>
              </a:ext>
            </a:extLst>
          </p:cNvPr>
          <p:cNvSpPr>
            <a:spLocks noGrp="1"/>
          </p:cNvSpPr>
          <p:nvPr>
            <p:ph idx="10"/>
          </p:nvPr>
        </p:nvSpPr>
        <p:spPr/>
        <p:txBody>
          <a:bodyPr/>
          <a:lstStyle/>
          <a:p>
            <a:pPr eaLnBrk="1" hangingPunct="1">
              <a:buFont typeface="Wingdings" panose="05000000000000000000" pitchFamily="2" charset="2"/>
              <a:buChar char="§"/>
            </a:pPr>
            <a:r>
              <a:rPr lang="en-US" altLang="en-US" dirty="0"/>
              <a:t>Ask open-ended questions</a:t>
            </a:r>
          </a:p>
          <a:p>
            <a:pPr eaLnBrk="1" hangingPunct="1">
              <a:buFont typeface="Wingdings" panose="05000000000000000000" pitchFamily="2" charset="2"/>
              <a:buChar char="§"/>
            </a:pPr>
            <a:r>
              <a:rPr lang="en-US" altLang="en-US" dirty="0"/>
              <a:t>Make sure the questions you ask are questions you would answer</a:t>
            </a:r>
          </a:p>
          <a:p>
            <a:pPr eaLnBrk="1" hangingPunct="1">
              <a:buFont typeface="Wingdings" panose="05000000000000000000" pitchFamily="2" charset="2"/>
              <a:buChar char="§"/>
            </a:pPr>
            <a:r>
              <a:rPr lang="en-US" altLang="en-US" dirty="0"/>
              <a:t>Be supportive and non-judgmental – remind people there are no right or wrong answers</a:t>
            </a:r>
          </a:p>
        </p:txBody>
      </p:sp>
    </p:spTree>
    <p:extLst>
      <p:ext uri="{BB962C8B-B14F-4D97-AF65-F5344CB8AC3E}">
        <p14:creationId xmlns:p14="http://schemas.microsoft.com/office/powerpoint/2010/main" val="34353233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F5AC6-225E-681C-E4EA-97C9D211DA2A}"/>
              </a:ext>
            </a:extLst>
          </p:cNvPr>
          <p:cNvSpPr>
            <a:spLocks noGrp="1"/>
          </p:cNvSpPr>
          <p:nvPr>
            <p:ph type="title"/>
          </p:nvPr>
        </p:nvSpPr>
        <p:spPr/>
        <p:txBody>
          <a:bodyPr/>
          <a:lstStyle/>
          <a:p>
            <a:r>
              <a:rPr lang="en-US" altLang="en-US" dirty="0"/>
              <a:t>Facilitation Tips II</a:t>
            </a:r>
            <a:endParaRPr lang="en-US" dirty="0"/>
          </a:p>
        </p:txBody>
      </p:sp>
      <p:sp>
        <p:nvSpPr>
          <p:cNvPr id="3" name="Content Placeholder 2">
            <a:extLst>
              <a:ext uri="{FF2B5EF4-FFF2-40B4-BE49-F238E27FC236}">
                <a16:creationId xmlns:a16="http://schemas.microsoft.com/office/drawing/2014/main" id="{40AEC1C1-C3CB-442D-E81F-5FC5373A379F}"/>
              </a:ext>
            </a:extLst>
          </p:cNvPr>
          <p:cNvSpPr>
            <a:spLocks noGrp="1"/>
          </p:cNvSpPr>
          <p:nvPr>
            <p:ph idx="10"/>
          </p:nvPr>
        </p:nvSpPr>
        <p:spPr/>
        <p:txBody>
          <a:bodyPr/>
          <a:lstStyle/>
          <a:p>
            <a:pPr eaLnBrk="1" hangingPunct="1">
              <a:buFont typeface="Wingdings" panose="05000000000000000000" pitchFamily="2" charset="2"/>
              <a:buChar char="§"/>
            </a:pPr>
            <a:r>
              <a:rPr lang="en-US" altLang="en-US" dirty="0"/>
              <a:t>Do not defend or argue if there is disagreement – ask more questions</a:t>
            </a:r>
          </a:p>
          <a:p>
            <a:pPr eaLnBrk="1" hangingPunct="1">
              <a:buFont typeface="Wingdings" panose="05000000000000000000" pitchFamily="2" charset="2"/>
              <a:buChar char="§"/>
            </a:pPr>
            <a:r>
              <a:rPr lang="en-US" altLang="en-US" dirty="0"/>
              <a:t>Repeat what the person said and summarize ideas</a:t>
            </a:r>
          </a:p>
          <a:p>
            <a:pPr eaLnBrk="1" hangingPunct="1">
              <a:buFont typeface="Wingdings" panose="05000000000000000000" pitchFamily="2" charset="2"/>
              <a:buChar char="§"/>
            </a:pPr>
            <a:r>
              <a:rPr lang="en-US" altLang="en-US" dirty="0"/>
              <a:t>Affirm/acknowledge attempts to prepare</a:t>
            </a:r>
          </a:p>
          <a:p>
            <a:pPr eaLnBrk="1" hangingPunct="1">
              <a:buFont typeface="Wingdings" panose="05000000000000000000" pitchFamily="2" charset="2"/>
              <a:buChar char="§"/>
            </a:pPr>
            <a:r>
              <a:rPr lang="en-US" altLang="en-US" dirty="0"/>
              <a:t>Do not make assumptions about peoples’ needs</a:t>
            </a:r>
          </a:p>
        </p:txBody>
      </p:sp>
    </p:spTree>
    <p:extLst>
      <p:ext uri="{BB962C8B-B14F-4D97-AF65-F5344CB8AC3E}">
        <p14:creationId xmlns:p14="http://schemas.microsoft.com/office/powerpoint/2010/main" val="366557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F5AC6-225E-681C-E4EA-97C9D211DA2A}"/>
              </a:ext>
            </a:extLst>
          </p:cNvPr>
          <p:cNvSpPr>
            <a:spLocks noGrp="1"/>
          </p:cNvSpPr>
          <p:nvPr>
            <p:ph type="title"/>
          </p:nvPr>
        </p:nvSpPr>
        <p:spPr/>
        <p:txBody>
          <a:bodyPr/>
          <a:lstStyle/>
          <a:p>
            <a:r>
              <a:rPr lang="en-US" altLang="en-US" dirty="0"/>
              <a:t>Brainstorming Activity</a:t>
            </a:r>
            <a:endParaRPr lang="en-US" dirty="0"/>
          </a:p>
        </p:txBody>
      </p:sp>
      <p:sp>
        <p:nvSpPr>
          <p:cNvPr id="3" name="Content Placeholder 2">
            <a:extLst>
              <a:ext uri="{FF2B5EF4-FFF2-40B4-BE49-F238E27FC236}">
                <a16:creationId xmlns:a16="http://schemas.microsoft.com/office/drawing/2014/main" id="{40AEC1C1-C3CB-442D-E81F-5FC5373A379F}"/>
              </a:ext>
            </a:extLst>
          </p:cNvPr>
          <p:cNvSpPr>
            <a:spLocks noGrp="1"/>
          </p:cNvSpPr>
          <p:nvPr>
            <p:ph idx="10"/>
          </p:nvPr>
        </p:nvSpPr>
        <p:spPr/>
        <p:txBody>
          <a:bodyPr/>
          <a:lstStyle/>
          <a:p>
            <a:r>
              <a:rPr lang="en-US" altLang="en-US" dirty="0"/>
              <a:t>Where could you offer this workshop?</a:t>
            </a:r>
          </a:p>
          <a:p>
            <a:endParaRPr lang="en-US" dirty="0"/>
          </a:p>
        </p:txBody>
      </p:sp>
    </p:spTree>
    <p:extLst>
      <p:ext uri="{BB962C8B-B14F-4D97-AF65-F5344CB8AC3E}">
        <p14:creationId xmlns:p14="http://schemas.microsoft.com/office/powerpoint/2010/main" val="2096077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82598-88C2-1B08-663E-3F4523A1CE35}"/>
              </a:ext>
            </a:extLst>
          </p:cNvPr>
          <p:cNvSpPr>
            <a:spLocks noGrp="1"/>
          </p:cNvSpPr>
          <p:nvPr>
            <p:ph type="title"/>
          </p:nvPr>
        </p:nvSpPr>
        <p:spPr/>
        <p:txBody>
          <a:bodyPr/>
          <a:lstStyle/>
          <a:p>
            <a:r>
              <a:rPr lang="en-US" altLang="en-US" dirty="0"/>
              <a:t>Is the US Prepared?</a:t>
            </a:r>
            <a:endParaRPr lang="en-US" dirty="0"/>
          </a:p>
        </p:txBody>
      </p:sp>
      <p:sp>
        <p:nvSpPr>
          <p:cNvPr id="3" name="Content Placeholder 2">
            <a:extLst>
              <a:ext uri="{FF2B5EF4-FFF2-40B4-BE49-F238E27FC236}">
                <a16:creationId xmlns:a16="http://schemas.microsoft.com/office/drawing/2014/main" id="{80256BA7-5CCD-69B8-CF90-01479F42FEF9}"/>
              </a:ext>
            </a:extLst>
          </p:cNvPr>
          <p:cNvSpPr>
            <a:spLocks noGrp="1"/>
          </p:cNvSpPr>
          <p:nvPr>
            <p:ph idx="10"/>
          </p:nvPr>
        </p:nvSpPr>
        <p:spPr/>
        <p:txBody>
          <a:bodyPr>
            <a:normAutofit fontScale="92500" lnSpcReduction="10000"/>
          </a:bodyPr>
          <a:lstStyle/>
          <a:p>
            <a:pPr eaLnBrk="1" hangingPunct="1"/>
            <a:r>
              <a:rPr lang="en-US" altLang="en-US" b="1" dirty="0"/>
              <a:t>77% </a:t>
            </a:r>
            <a:r>
              <a:rPr lang="en-US" altLang="en-US" dirty="0"/>
              <a:t>of adults in the US believe that a disaster could impact their lives</a:t>
            </a:r>
          </a:p>
          <a:p>
            <a:pPr eaLnBrk="1" hangingPunct="1"/>
            <a:r>
              <a:rPr lang="en-US" altLang="en-US" b="1" dirty="0"/>
              <a:t>51</a:t>
            </a:r>
            <a:r>
              <a:rPr lang="en-US" altLang="en-US" sz="3200" b="1" dirty="0"/>
              <a:t>%</a:t>
            </a:r>
            <a:r>
              <a:rPr lang="en-US" altLang="en-US" sz="3200" dirty="0"/>
              <a:t> of adults in the US believe they are</a:t>
            </a:r>
            <a:r>
              <a:rPr lang="en-US" altLang="en-US" dirty="0"/>
              <a:t> fully prepared for potential natural disasters</a:t>
            </a:r>
            <a:endParaRPr lang="en-US" altLang="en-US" sz="3200" dirty="0"/>
          </a:p>
          <a:p>
            <a:pPr eaLnBrk="1" hangingPunct="1"/>
            <a:r>
              <a:rPr lang="en-US" altLang="en-US" sz="3200" b="1" dirty="0"/>
              <a:t>48%</a:t>
            </a:r>
            <a:r>
              <a:rPr lang="en-US" altLang="en-US" sz="3200" dirty="0"/>
              <a:t> of people assembled or updated emergency kit supplies</a:t>
            </a:r>
          </a:p>
          <a:p>
            <a:pPr eaLnBrk="1" hangingPunct="1"/>
            <a:r>
              <a:rPr lang="en-US" altLang="en-US" b="1" dirty="0"/>
              <a:t>36% </a:t>
            </a:r>
            <a:r>
              <a:rPr lang="en-US" altLang="en-US" dirty="0"/>
              <a:t>signed up for alerts and warnings</a:t>
            </a:r>
          </a:p>
          <a:p>
            <a:pPr eaLnBrk="1" hangingPunct="1"/>
            <a:r>
              <a:rPr lang="en-US" altLang="en-US" sz="3200" b="1" dirty="0"/>
              <a:t>50%</a:t>
            </a:r>
            <a:r>
              <a:rPr lang="en-US" altLang="en-US" sz="3200" dirty="0"/>
              <a:t> said taking steps to prepare would help during a disaster</a:t>
            </a:r>
            <a:endParaRPr lang="en-US" altLang="en-US" sz="3200" b="1" dirty="0"/>
          </a:p>
          <a:p>
            <a:endParaRPr lang="en-US" dirty="0"/>
          </a:p>
        </p:txBody>
      </p:sp>
    </p:spTree>
    <p:extLst>
      <p:ext uri="{BB962C8B-B14F-4D97-AF65-F5344CB8AC3E}">
        <p14:creationId xmlns:p14="http://schemas.microsoft.com/office/powerpoint/2010/main" val="28798391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F5AC6-225E-681C-E4EA-97C9D211DA2A}"/>
              </a:ext>
            </a:extLst>
          </p:cNvPr>
          <p:cNvSpPr>
            <a:spLocks noGrp="1"/>
          </p:cNvSpPr>
          <p:nvPr>
            <p:ph type="title"/>
          </p:nvPr>
        </p:nvSpPr>
        <p:spPr/>
        <p:txBody>
          <a:bodyPr/>
          <a:lstStyle/>
          <a:p>
            <a:r>
              <a:rPr lang="en-US" altLang="en-US" dirty="0"/>
              <a:t>Questions?</a:t>
            </a:r>
            <a:endParaRPr lang="en-US" dirty="0"/>
          </a:p>
        </p:txBody>
      </p:sp>
      <p:sp>
        <p:nvSpPr>
          <p:cNvPr id="3" name="Content Placeholder 2">
            <a:extLst>
              <a:ext uri="{FF2B5EF4-FFF2-40B4-BE49-F238E27FC236}">
                <a16:creationId xmlns:a16="http://schemas.microsoft.com/office/drawing/2014/main" id="{40AEC1C1-C3CB-442D-E81F-5FC5373A379F}"/>
              </a:ext>
            </a:extLst>
          </p:cNvPr>
          <p:cNvSpPr>
            <a:spLocks noGrp="1"/>
          </p:cNvSpPr>
          <p:nvPr>
            <p:ph idx="10"/>
          </p:nvPr>
        </p:nvSpPr>
        <p:spPr/>
        <p:txBody>
          <a:bodyPr/>
          <a:lstStyle/>
          <a:p>
            <a:pPr marL="0" indent="0" algn="ctr" eaLnBrk="1" hangingPunct="1">
              <a:buFont typeface="Arial" panose="020B0604020202020204" pitchFamily="34" charset="0"/>
              <a:buNone/>
            </a:pPr>
            <a:r>
              <a:rPr lang="en-US" altLang="en-US" dirty="0"/>
              <a:t>Please complete your evaluation!</a:t>
            </a:r>
          </a:p>
          <a:p>
            <a:endParaRPr lang="en-US" dirty="0"/>
          </a:p>
        </p:txBody>
      </p:sp>
    </p:spTree>
    <p:extLst>
      <p:ext uri="{BB962C8B-B14F-4D97-AF65-F5344CB8AC3E}">
        <p14:creationId xmlns:p14="http://schemas.microsoft.com/office/powerpoint/2010/main" val="29013288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F5AC6-225E-681C-E4EA-97C9D211DA2A}"/>
              </a:ext>
            </a:extLst>
          </p:cNvPr>
          <p:cNvSpPr>
            <a:spLocks noGrp="1"/>
          </p:cNvSpPr>
          <p:nvPr>
            <p:ph type="title"/>
          </p:nvPr>
        </p:nvSpPr>
        <p:spPr/>
        <p:txBody>
          <a:bodyPr/>
          <a:lstStyle/>
          <a:p>
            <a:r>
              <a:rPr lang="en-US" altLang="en-US" dirty="0"/>
              <a:t>Special Thanks to . . .</a:t>
            </a:r>
            <a:endParaRPr lang="en-US" dirty="0"/>
          </a:p>
        </p:txBody>
      </p:sp>
      <p:sp>
        <p:nvSpPr>
          <p:cNvPr id="3" name="Content Placeholder 2">
            <a:extLst>
              <a:ext uri="{FF2B5EF4-FFF2-40B4-BE49-F238E27FC236}">
                <a16:creationId xmlns:a16="http://schemas.microsoft.com/office/drawing/2014/main" id="{40AEC1C1-C3CB-442D-E81F-5FC5373A379F}"/>
              </a:ext>
            </a:extLst>
          </p:cNvPr>
          <p:cNvSpPr>
            <a:spLocks noGrp="1"/>
          </p:cNvSpPr>
          <p:nvPr>
            <p:ph idx="10"/>
          </p:nvPr>
        </p:nvSpPr>
        <p:spPr/>
        <p:txBody>
          <a:bodyPr/>
          <a:lstStyle/>
          <a:p>
            <a:pPr marL="0" indent="0" eaLnBrk="1" hangingPunct="1">
              <a:buFont typeface="Wingdings" pitchFamily="2" charset="2"/>
              <a:buNone/>
              <a:defRPr/>
            </a:pPr>
            <a:r>
              <a:rPr lang="en-US" altLang="en-US" sz="3200" dirty="0"/>
              <a:t>Developed in collaboration with the Community Health Institute, NH DHHS, NH HSEM, </a:t>
            </a:r>
            <a:r>
              <a:rPr lang="en-US" altLang="en-US" sz="3200" dirty="0" err="1"/>
              <a:t>VolunteerNH</a:t>
            </a:r>
            <a:r>
              <a:rPr lang="en-US" altLang="en-US" sz="3200" dirty="0"/>
              <a:t>, the American Red Cross, and the Public Health Networks based on material developed by the Cambridge Advance Practice Center for Emergency Preparedness through a cooperative agreement from CDC to NACCHO. These materials do not necessarily represent the official views of CDC or NACCHO.</a:t>
            </a:r>
          </a:p>
        </p:txBody>
      </p:sp>
    </p:spTree>
    <p:extLst>
      <p:ext uri="{BB962C8B-B14F-4D97-AF65-F5344CB8AC3E}">
        <p14:creationId xmlns:p14="http://schemas.microsoft.com/office/powerpoint/2010/main" val="3962771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82598-88C2-1B08-663E-3F4523A1CE35}"/>
              </a:ext>
            </a:extLst>
          </p:cNvPr>
          <p:cNvSpPr>
            <a:spLocks noGrp="1"/>
          </p:cNvSpPr>
          <p:nvPr>
            <p:ph type="title"/>
          </p:nvPr>
        </p:nvSpPr>
        <p:spPr/>
        <p:txBody>
          <a:bodyPr/>
          <a:lstStyle/>
          <a:p>
            <a:r>
              <a:rPr lang="en-US" altLang="en-US" dirty="0"/>
              <a:t>Brainstorming Activity</a:t>
            </a:r>
            <a:endParaRPr lang="en-US" dirty="0"/>
          </a:p>
        </p:txBody>
      </p:sp>
      <p:sp>
        <p:nvSpPr>
          <p:cNvPr id="3" name="Content Placeholder 2">
            <a:extLst>
              <a:ext uri="{FF2B5EF4-FFF2-40B4-BE49-F238E27FC236}">
                <a16:creationId xmlns:a16="http://schemas.microsoft.com/office/drawing/2014/main" id="{80256BA7-5CCD-69B8-CF90-01479F42FEF9}"/>
              </a:ext>
            </a:extLst>
          </p:cNvPr>
          <p:cNvSpPr>
            <a:spLocks noGrp="1"/>
          </p:cNvSpPr>
          <p:nvPr>
            <p:ph idx="10"/>
          </p:nvPr>
        </p:nvSpPr>
        <p:spPr/>
        <p:txBody>
          <a:bodyPr/>
          <a:lstStyle/>
          <a:p>
            <a:r>
              <a:rPr lang="en-US" altLang="en-US" dirty="0"/>
              <a:t>What barriers are stopping individuals from preparing for an emergency?</a:t>
            </a:r>
          </a:p>
          <a:p>
            <a:endParaRPr lang="en-US" dirty="0"/>
          </a:p>
        </p:txBody>
      </p:sp>
    </p:spTree>
    <p:extLst>
      <p:ext uri="{BB962C8B-B14F-4D97-AF65-F5344CB8AC3E}">
        <p14:creationId xmlns:p14="http://schemas.microsoft.com/office/powerpoint/2010/main" val="4196102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82598-88C2-1B08-663E-3F4523A1CE35}"/>
              </a:ext>
            </a:extLst>
          </p:cNvPr>
          <p:cNvSpPr>
            <a:spLocks noGrp="1"/>
          </p:cNvSpPr>
          <p:nvPr>
            <p:ph type="title"/>
          </p:nvPr>
        </p:nvSpPr>
        <p:spPr/>
        <p:txBody>
          <a:bodyPr/>
          <a:lstStyle/>
          <a:p>
            <a:r>
              <a:rPr lang="en-US" altLang="en-US" dirty="0"/>
              <a:t>Barriers to Preparing</a:t>
            </a:r>
            <a:endParaRPr lang="en-US" dirty="0"/>
          </a:p>
        </p:txBody>
      </p:sp>
      <p:sp>
        <p:nvSpPr>
          <p:cNvPr id="3" name="Content Placeholder 2">
            <a:extLst>
              <a:ext uri="{FF2B5EF4-FFF2-40B4-BE49-F238E27FC236}">
                <a16:creationId xmlns:a16="http://schemas.microsoft.com/office/drawing/2014/main" id="{80256BA7-5CCD-69B8-CF90-01479F42FEF9}"/>
              </a:ext>
            </a:extLst>
          </p:cNvPr>
          <p:cNvSpPr>
            <a:spLocks noGrp="1"/>
          </p:cNvSpPr>
          <p:nvPr>
            <p:ph idx="10"/>
          </p:nvPr>
        </p:nvSpPr>
        <p:spPr/>
        <p:txBody>
          <a:bodyPr>
            <a:normAutofit fontScale="92500" lnSpcReduction="10000"/>
          </a:bodyPr>
          <a:lstStyle/>
          <a:p>
            <a:pPr eaLnBrk="1" fontAlgn="auto" hangingPunct="1">
              <a:spcAft>
                <a:spcPts val="0"/>
              </a:spcAft>
              <a:defRPr/>
            </a:pPr>
            <a:r>
              <a:rPr lang="en-US" dirty="0"/>
              <a:t>Denial</a:t>
            </a:r>
          </a:p>
          <a:p>
            <a:pPr eaLnBrk="1" fontAlgn="auto" hangingPunct="1">
              <a:spcAft>
                <a:spcPts val="0"/>
              </a:spcAft>
              <a:defRPr/>
            </a:pPr>
            <a:r>
              <a:rPr lang="en-US" dirty="0"/>
              <a:t>Not my responsibility</a:t>
            </a:r>
          </a:p>
          <a:p>
            <a:pPr eaLnBrk="1" fontAlgn="auto" hangingPunct="1">
              <a:spcAft>
                <a:spcPts val="0"/>
              </a:spcAft>
              <a:defRPr/>
            </a:pPr>
            <a:r>
              <a:rPr lang="en-US" dirty="0"/>
              <a:t>Too expensive to buy everything</a:t>
            </a:r>
          </a:p>
          <a:p>
            <a:pPr eaLnBrk="1" fontAlgn="auto" hangingPunct="1">
              <a:spcAft>
                <a:spcPts val="0"/>
              </a:spcAft>
              <a:defRPr/>
            </a:pPr>
            <a:r>
              <a:rPr lang="en-US" dirty="0"/>
              <a:t>No space to store supplies</a:t>
            </a:r>
          </a:p>
          <a:p>
            <a:pPr eaLnBrk="1" fontAlgn="auto" hangingPunct="1">
              <a:spcAft>
                <a:spcPts val="0"/>
              </a:spcAft>
              <a:defRPr/>
            </a:pPr>
            <a:r>
              <a:rPr lang="en-US" dirty="0"/>
              <a:t>Lack of time</a:t>
            </a:r>
          </a:p>
          <a:p>
            <a:pPr eaLnBrk="1" fontAlgn="auto" hangingPunct="1">
              <a:spcAft>
                <a:spcPts val="0"/>
              </a:spcAft>
              <a:defRPr/>
            </a:pPr>
            <a:r>
              <a:rPr lang="en-US" dirty="0"/>
              <a:t>Fear</a:t>
            </a:r>
          </a:p>
          <a:p>
            <a:pPr eaLnBrk="1" fontAlgn="auto" hangingPunct="1">
              <a:spcAft>
                <a:spcPts val="0"/>
              </a:spcAft>
              <a:defRPr/>
            </a:pPr>
            <a:r>
              <a:rPr lang="en-US" dirty="0"/>
              <a:t>Lack of information</a:t>
            </a:r>
          </a:p>
          <a:p>
            <a:pPr eaLnBrk="1" fontAlgn="auto" hangingPunct="1">
              <a:spcAft>
                <a:spcPts val="0"/>
              </a:spcAft>
              <a:defRPr/>
            </a:pPr>
            <a:r>
              <a:rPr lang="en-US" dirty="0"/>
              <a:t>Don’t know where to start</a:t>
            </a:r>
          </a:p>
        </p:txBody>
      </p:sp>
    </p:spTree>
    <p:extLst>
      <p:ext uri="{BB962C8B-B14F-4D97-AF65-F5344CB8AC3E}">
        <p14:creationId xmlns:p14="http://schemas.microsoft.com/office/powerpoint/2010/main" val="2279607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82598-88C2-1B08-663E-3F4523A1CE35}"/>
              </a:ext>
            </a:extLst>
          </p:cNvPr>
          <p:cNvSpPr>
            <a:spLocks noGrp="1"/>
          </p:cNvSpPr>
          <p:nvPr>
            <p:ph type="title"/>
          </p:nvPr>
        </p:nvSpPr>
        <p:spPr/>
        <p:txBody>
          <a:bodyPr>
            <a:normAutofit fontScale="90000"/>
          </a:bodyPr>
          <a:lstStyle/>
          <a:p>
            <a:r>
              <a:rPr lang="en-US" dirty="0"/>
              <a:t>Factors Influencing the Preparedness Message</a:t>
            </a:r>
          </a:p>
        </p:txBody>
      </p:sp>
      <p:sp>
        <p:nvSpPr>
          <p:cNvPr id="3" name="Content Placeholder 2">
            <a:extLst>
              <a:ext uri="{FF2B5EF4-FFF2-40B4-BE49-F238E27FC236}">
                <a16:creationId xmlns:a16="http://schemas.microsoft.com/office/drawing/2014/main" id="{80256BA7-5CCD-69B8-CF90-01479F42FEF9}"/>
              </a:ext>
            </a:extLst>
          </p:cNvPr>
          <p:cNvSpPr>
            <a:spLocks noGrp="1"/>
          </p:cNvSpPr>
          <p:nvPr>
            <p:ph idx="10"/>
          </p:nvPr>
        </p:nvSpPr>
        <p:spPr/>
        <p:txBody>
          <a:bodyPr/>
          <a:lstStyle/>
          <a:p>
            <a:pPr eaLnBrk="1" hangingPunct="1"/>
            <a:r>
              <a:rPr lang="en-US" altLang="en-US" dirty="0"/>
              <a:t>Personal barriers to planning</a:t>
            </a:r>
          </a:p>
          <a:p>
            <a:pPr eaLnBrk="1" hangingPunct="1"/>
            <a:r>
              <a:rPr lang="en-US" altLang="en-US" dirty="0"/>
              <a:t>Perception of risk</a:t>
            </a:r>
          </a:p>
          <a:p>
            <a:pPr eaLnBrk="1" hangingPunct="1"/>
            <a:r>
              <a:rPr lang="en-US" altLang="en-US" dirty="0"/>
              <a:t>Presentation of message</a:t>
            </a:r>
          </a:p>
          <a:p>
            <a:pPr eaLnBrk="1" hangingPunct="1"/>
            <a:r>
              <a:rPr lang="en-US" altLang="en-US" dirty="0"/>
              <a:t>Ability to influence outcomes</a:t>
            </a:r>
          </a:p>
          <a:p>
            <a:pPr eaLnBrk="1" hangingPunct="1"/>
            <a:r>
              <a:rPr lang="en-US" altLang="en-US" dirty="0"/>
              <a:t>Personal experience</a:t>
            </a:r>
          </a:p>
        </p:txBody>
      </p:sp>
    </p:spTree>
    <p:extLst>
      <p:ext uri="{BB962C8B-B14F-4D97-AF65-F5344CB8AC3E}">
        <p14:creationId xmlns:p14="http://schemas.microsoft.com/office/powerpoint/2010/main" val="2861965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82598-88C2-1B08-663E-3F4523A1CE35}"/>
              </a:ext>
            </a:extLst>
          </p:cNvPr>
          <p:cNvSpPr>
            <a:spLocks noGrp="1"/>
          </p:cNvSpPr>
          <p:nvPr>
            <p:ph type="title"/>
          </p:nvPr>
        </p:nvSpPr>
        <p:spPr/>
        <p:txBody>
          <a:bodyPr/>
          <a:lstStyle/>
          <a:p>
            <a:r>
              <a:rPr lang="en-US" altLang="en-US" dirty="0"/>
              <a:t>All-Hazards Planning</a:t>
            </a:r>
            <a:endParaRPr lang="en-US" dirty="0"/>
          </a:p>
        </p:txBody>
      </p:sp>
      <p:sp>
        <p:nvSpPr>
          <p:cNvPr id="3" name="Content Placeholder 2">
            <a:extLst>
              <a:ext uri="{FF2B5EF4-FFF2-40B4-BE49-F238E27FC236}">
                <a16:creationId xmlns:a16="http://schemas.microsoft.com/office/drawing/2014/main" id="{80256BA7-5CCD-69B8-CF90-01479F42FEF9}"/>
              </a:ext>
            </a:extLst>
          </p:cNvPr>
          <p:cNvSpPr>
            <a:spLocks noGrp="1"/>
          </p:cNvSpPr>
          <p:nvPr>
            <p:ph idx="10"/>
          </p:nvPr>
        </p:nvSpPr>
        <p:spPr/>
        <p:txBody>
          <a:bodyPr/>
          <a:lstStyle/>
          <a:p>
            <a:pPr eaLnBrk="1" fontAlgn="auto" hangingPunct="1">
              <a:spcAft>
                <a:spcPts val="0"/>
              </a:spcAft>
              <a:defRPr/>
            </a:pPr>
            <a:r>
              <a:rPr lang="en-US" dirty="0"/>
              <a:t>Applies to a range of emergencies</a:t>
            </a:r>
          </a:p>
          <a:p>
            <a:pPr eaLnBrk="1" fontAlgn="auto" hangingPunct="1">
              <a:spcAft>
                <a:spcPts val="0"/>
              </a:spcAft>
              <a:defRPr/>
            </a:pPr>
            <a:r>
              <a:rPr lang="en-US" dirty="0"/>
              <a:t>Identifies common tools and resources</a:t>
            </a:r>
          </a:p>
          <a:p>
            <a:pPr eaLnBrk="1" fontAlgn="auto" hangingPunct="1">
              <a:spcAft>
                <a:spcPts val="0"/>
              </a:spcAft>
              <a:defRPr/>
            </a:pPr>
            <a:r>
              <a:rPr lang="en-US" dirty="0"/>
              <a:t>Efficient and effective</a:t>
            </a:r>
          </a:p>
          <a:p>
            <a:pPr eaLnBrk="1" fontAlgn="auto" hangingPunct="1">
              <a:spcAft>
                <a:spcPts val="0"/>
              </a:spcAft>
              <a:defRPr/>
            </a:pPr>
            <a:r>
              <a:rPr lang="en-US" dirty="0"/>
              <a:t>Prepare to:</a:t>
            </a:r>
          </a:p>
          <a:p>
            <a:pPr lvl="1" eaLnBrk="1" fontAlgn="auto" hangingPunct="1">
              <a:spcAft>
                <a:spcPts val="0"/>
              </a:spcAft>
              <a:defRPr/>
            </a:pPr>
            <a:r>
              <a:rPr lang="en-US" dirty="0"/>
              <a:t>Shelter-in-place</a:t>
            </a:r>
          </a:p>
          <a:p>
            <a:pPr lvl="1" eaLnBrk="1" fontAlgn="auto" hangingPunct="1">
              <a:spcAft>
                <a:spcPts val="0"/>
              </a:spcAft>
              <a:defRPr/>
            </a:pPr>
            <a:r>
              <a:rPr lang="en-US" dirty="0"/>
              <a:t>Evacuate</a:t>
            </a:r>
          </a:p>
          <a:p>
            <a:pPr lvl="1" eaLnBrk="1" fontAlgn="auto" hangingPunct="1">
              <a:spcAft>
                <a:spcPts val="0"/>
              </a:spcAft>
              <a:defRPr/>
            </a:pPr>
            <a:r>
              <a:rPr lang="en-US" dirty="0"/>
              <a:t>Communicate</a:t>
            </a:r>
          </a:p>
        </p:txBody>
      </p:sp>
      <p:pic>
        <p:nvPicPr>
          <p:cNvPr id="4" name="Picture 7" descr="All Hazards">
            <a:extLst>
              <a:ext uri="{FF2B5EF4-FFF2-40B4-BE49-F238E27FC236}">
                <a16:creationId xmlns:a16="http://schemas.microsoft.com/office/drawing/2014/main" id="{55D09B7B-6070-8752-0C64-01368A4DF28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33143" y="3429000"/>
            <a:ext cx="2547938" cy="2547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90718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82598-88C2-1B08-663E-3F4523A1CE35}"/>
              </a:ext>
            </a:extLst>
          </p:cNvPr>
          <p:cNvSpPr>
            <a:spLocks noGrp="1"/>
          </p:cNvSpPr>
          <p:nvPr>
            <p:ph type="title"/>
          </p:nvPr>
        </p:nvSpPr>
        <p:spPr/>
        <p:txBody>
          <a:bodyPr/>
          <a:lstStyle/>
          <a:p>
            <a:r>
              <a:rPr lang="en-US" altLang="en-US" dirty="0"/>
              <a:t>Community Workshop Materials</a:t>
            </a:r>
            <a:endParaRPr lang="en-US" dirty="0"/>
          </a:p>
        </p:txBody>
      </p:sp>
      <p:sp>
        <p:nvSpPr>
          <p:cNvPr id="3" name="Content Placeholder 2">
            <a:extLst>
              <a:ext uri="{FF2B5EF4-FFF2-40B4-BE49-F238E27FC236}">
                <a16:creationId xmlns:a16="http://schemas.microsoft.com/office/drawing/2014/main" id="{80256BA7-5CCD-69B8-CF90-01479F42FEF9}"/>
              </a:ext>
            </a:extLst>
          </p:cNvPr>
          <p:cNvSpPr>
            <a:spLocks noGrp="1"/>
          </p:cNvSpPr>
          <p:nvPr>
            <p:ph idx="10"/>
          </p:nvPr>
        </p:nvSpPr>
        <p:spPr/>
        <p:txBody>
          <a:bodyPr>
            <a:normAutofit lnSpcReduction="10000"/>
          </a:bodyPr>
          <a:lstStyle/>
          <a:p>
            <a:pPr eaLnBrk="1" hangingPunct="1"/>
            <a:r>
              <a:rPr lang="en-US" altLang="en-US" sz="3300" dirty="0"/>
              <a:t>From www.ReadyNH.gov:</a:t>
            </a:r>
          </a:p>
          <a:p>
            <a:pPr lvl="1" eaLnBrk="1" hangingPunct="1"/>
            <a:r>
              <a:rPr lang="en-US" altLang="en-US" sz="2900" dirty="0" err="1"/>
              <a:t>ReadyNH</a:t>
            </a:r>
            <a:r>
              <a:rPr lang="en-US" altLang="en-US" sz="2900" dirty="0"/>
              <a:t> Emergency Kit handouts</a:t>
            </a:r>
          </a:p>
          <a:p>
            <a:pPr lvl="1" eaLnBrk="1" hangingPunct="1"/>
            <a:r>
              <a:rPr lang="en-US" altLang="en-US" sz="2900" dirty="0" err="1"/>
              <a:t>ReadyNH</a:t>
            </a:r>
            <a:r>
              <a:rPr lang="en-US" altLang="en-US" sz="2900" dirty="0"/>
              <a:t> Family Emergency Plan handout</a:t>
            </a:r>
          </a:p>
          <a:p>
            <a:pPr lvl="1" eaLnBrk="1" hangingPunct="1"/>
            <a:r>
              <a:rPr lang="en-US" altLang="en-US" sz="2900" dirty="0" err="1"/>
              <a:t>ReadyNH</a:t>
            </a:r>
            <a:r>
              <a:rPr lang="en-US" altLang="en-US" sz="2900" dirty="0"/>
              <a:t> Emergency Contact Cards</a:t>
            </a:r>
          </a:p>
          <a:p>
            <a:pPr lvl="1" eaLnBrk="1" hangingPunct="1"/>
            <a:r>
              <a:rPr lang="en-US" altLang="en-US" sz="2900" dirty="0"/>
              <a:t>Slides and Speaker’s notes</a:t>
            </a:r>
          </a:p>
          <a:p>
            <a:pPr lvl="1" eaLnBrk="1" hangingPunct="1"/>
            <a:r>
              <a:rPr lang="en-US" altLang="en-US" sz="2900" dirty="0"/>
              <a:t>Sign in sheet</a:t>
            </a:r>
          </a:p>
          <a:p>
            <a:pPr lvl="1" eaLnBrk="1" hangingPunct="1"/>
            <a:r>
              <a:rPr lang="en-US" altLang="en-US" sz="2900" dirty="0"/>
              <a:t>Evaluations</a:t>
            </a:r>
          </a:p>
          <a:p>
            <a:pPr eaLnBrk="1" hangingPunct="1"/>
            <a:r>
              <a:rPr lang="en-US" altLang="en-US" sz="3300" dirty="0"/>
              <a:t>Sample Go-kit (optional)</a:t>
            </a:r>
          </a:p>
        </p:txBody>
      </p:sp>
    </p:spTree>
    <p:extLst>
      <p:ext uri="{BB962C8B-B14F-4D97-AF65-F5344CB8AC3E}">
        <p14:creationId xmlns:p14="http://schemas.microsoft.com/office/powerpoint/2010/main" val="1115852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82598-88C2-1B08-663E-3F4523A1CE35}"/>
              </a:ext>
            </a:extLst>
          </p:cNvPr>
          <p:cNvSpPr>
            <a:spLocks noGrp="1"/>
          </p:cNvSpPr>
          <p:nvPr>
            <p:ph type="title"/>
          </p:nvPr>
        </p:nvSpPr>
        <p:spPr/>
        <p:txBody>
          <a:bodyPr/>
          <a:lstStyle/>
          <a:p>
            <a:r>
              <a:rPr lang="en-US" altLang="en-US" dirty="0"/>
              <a:t>Community Workshop Prep</a:t>
            </a:r>
            <a:endParaRPr lang="en-US" dirty="0"/>
          </a:p>
        </p:txBody>
      </p:sp>
      <p:sp>
        <p:nvSpPr>
          <p:cNvPr id="3" name="Content Placeholder 2">
            <a:extLst>
              <a:ext uri="{FF2B5EF4-FFF2-40B4-BE49-F238E27FC236}">
                <a16:creationId xmlns:a16="http://schemas.microsoft.com/office/drawing/2014/main" id="{80256BA7-5CCD-69B8-CF90-01479F42FEF9}"/>
              </a:ext>
            </a:extLst>
          </p:cNvPr>
          <p:cNvSpPr>
            <a:spLocks noGrp="1"/>
          </p:cNvSpPr>
          <p:nvPr>
            <p:ph idx="10"/>
          </p:nvPr>
        </p:nvSpPr>
        <p:spPr/>
        <p:txBody>
          <a:bodyPr/>
          <a:lstStyle/>
          <a:p>
            <a:pPr eaLnBrk="1" hangingPunct="1"/>
            <a:r>
              <a:rPr lang="en-US" altLang="en-US" dirty="0"/>
              <a:t>Confirm location and time</a:t>
            </a:r>
          </a:p>
          <a:p>
            <a:pPr eaLnBrk="1" hangingPunct="1"/>
            <a:r>
              <a:rPr lang="en-US" altLang="en-US" dirty="0"/>
              <a:t>Prepare workshop materials</a:t>
            </a:r>
          </a:p>
          <a:p>
            <a:pPr eaLnBrk="1" hangingPunct="1"/>
            <a:r>
              <a:rPr lang="en-US" altLang="en-US" dirty="0"/>
              <a:t>Prepare necessary equipment</a:t>
            </a:r>
          </a:p>
          <a:p>
            <a:pPr eaLnBrk="1" hangingPunct="1"/>
            <a:r>
              <a:rPr lang="en-US" altLang="en-US" dirty="0"/>
              <a:t>Test video</a:t>
            </a:r>
          </a:p>
          <a:p>
            <a:pPr lvl="1" eaLnBrk="1" hangingPunct="1"/>
            <a:r>
              <a:rPr lang="en-US" altLang="en-US" dirty="0"/>
              <a:t>Check if you will have internet access at location</a:t>
            </a:r>
          </a:p>
          <a:p>
            <a:pPr eaLnBrk="1" hangingPunct="1"/>
            <a:r>
              <a:rPr lang="en-US" altLang="en-US" dirty="0"/>
              <a:t>Assemble sample go-kit or supplies</a:t>
            </a:r>
          </a:p>
        </p:txBody>
      </p:sp>
    </p:spTree>
    <p:extLst>
      <p:ext uri="{BB962C8B-B14F-4D97-AF65-F5344CB8AC3E}">
        <p14:creationId xmlns:p14="http://schemas.microsoft.com/office/powerpoint/2010/main" val="345144781"/>
      </p:ext>
    </p:extLst>
  </p:cSld>
  <p:clrMapOvr>
    <a:masterClrMapping/>
  </p:clrMapOvr>
</p:sld>
</file>

<file path=ppt/theme/theme1.xml><?xml version="1.0" encoding="utf-8"?>
<a:theme xmlns:a="http://schemas.openxmlformats.org/drawingml/2006/main" name="HSEM Slide 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DB33CA34-BFD2-478D-945F-588182106505}" vid="{512083C5-EFFE-4A11-BBEC-CF11108898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 the Trainer Personal Plan - 12.28.2023 - HSEM PPT 2023</Template>
  <TotalTime>366</TotalTime>
  <Words>4033</Words>
  <Application>Microsoft Office PowerPoint</Application>
  <PresentationFormat>Widescreen</PresentationFormat>
  <Paragraphs>330</Paragraphs>
  <Slides>31</Slides>
  <Notes>31</Notes>
  <HiddenSlides>6</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Century Gothic</vt:lpstr>
      <vt:lpstr>Wingdings</vt:lpstr>
      <vt:lpstr>HSEM Slide Template</vt:lpstr>
      <vt:lpstr>A Personal Plan for All Emergencies - Train-the-Trainer</vt:lpstr>
      <vt:lpstr>Train-the-Trainer Objectives</vt:lpstr>
      <vt:lpstr>Is the US Prepared?</vt:lpstr>
      <vt:lpstr>Brainstorming Activity</vt:lpstr>
      <vt:lpstr>Barriers to Preparing</vt:lpstr>
      <vt:lpstr>Factors Influencing the Preparedness Message</vt:lpstr>
      <vt:lpstr>All-Hazards Planning</vt:lpstr>
      <vt:lpstr>Community Workshop Materials</vt:lpstr>
      <vt:lpstr>Community Workshop Prep</vt:lpstr>
      <vt:lpstr>Be ReadyNH!</vt:lpstr>
      <vt:lpstr>Learning Objectives</vt:lpstr>
      <vt:lpstr>Preparing a Family Emergency Kit (in Plain English)</vt:lpstr>
      <vt:lpstr>Activity</vt:lpstr>
      <vt:lpstr>Preparedness in NH</vt:lpstr>
      <vt:lpstr>Approach to Preparedness</vt:lpstr>
      <vt:lpstr>Plan to Shelter-in-Place</vt:lpstr>
      <vt:lpstr>Plan to Evacuate</vt:lpstr>
      <vt:lpstr>Tips for Preparing on a Budget</vt:lpstr>
      <vt:lpstr>Plan to Connect</vt:lpstr>
      <vt:lpstr>Sign up for alerts</vt:lpstr>
      <vt:lpstr>Sign up for NH Alerts</vt:lpstr>
      <vt:lpstr>Workplace Preparedness</vt:lpstr>
      <vt:lpstr>Review Your Plan and Kit</vt:lpstr>
      <vt:lpstr>Support Others</vt:lpstr>
      <vt:lpstr>PowerPoint Presentation</vt:lpstr>
      <vt:lpstr>Questions?</vt:lpstr>
      <vt:lpstr>Facilitation Tips I</vt:lpstr>
      <vt:lpstr>Facilitation Tips II</vt:lpstr>
      <vt:lpstr>Brainstorming Activity</vt:lpstr>
      <vt:lpstr>Questions?</vt:lpstr>
      <vt:lpstr>Special Thanks to . . .</vt:lpstr>
    </vt:vector>
  </TitlesOfParts>
  <Company>State of New Hampshire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Personal Plan for All Emergencies - Train-the-Trainer</dc:title>
  <dc:creator>Zarakovich, Abby</dc:creator>
  <cp:lastModifiedBy>Palange, Vanessa</cp:lastModifiedBy>
  <cp:revision>12</cp:revision>
  <cp:lastPrinted>2017-06-14T23:36:08Z</cp:lastPrinted>
  <dcterms:created xsi:type="dcterms:W3CDTF">2023-12-28T19:50:45Z</dcterms:created>
  <dcterms:modified xsi:type="dcterms:W3CDTF">2023-12-29T18:22:22Z</dcterms:modified>
</cp:coreProperties>
</file>