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6" r:id="rId3"/>
    <p:sldId id="267" r:id="rId4"/>
    <p:sldId id="268" r:id="rId5"/>
    <p:sldId id="270" r:id="rId6"/>
    <p:sldId id="271" r:id="rId7"/>
    <p:sldId id="272" r:id="rId8"/>
    <p:sldId id="273" r:id="rId9"/>
    <p:sldId id="274" r:id="rId10"/>
    <p:sldId id="275" r:id="rId11"/>
    <p:sldId id="288" r:id="rId12"/>
    <p:sldId id="276" r:id="rId13"/>
    <p:sldId id="277" r:id="rId14"/>
    <p:sldId id="278" r:id="rId15"/>
    <p:sldId id="280" r:id="rId16"/>
    <p:sldId id="281" r:id="rId17"/>
    <p:sldId id="28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42"/>
    <a:srgbClr val="3333FF"/>
    <a:srgbClr val="000000"/>
    <a:srgbClr val="B98B3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3117" autoAdjust="0"/>
  </p:normalViewPr>
  <p:slideViewPr>
    <p:cSldViewPr>
      <p:cViewPr varScale="1">
        <p:scale>
          <a:sx n="80" d="100"/>
          <a:sy n="80" d="100"/>
        </p:scale>
        <p:origin x="126" y="312"/>
      </p:cViewPr>
      <p:guideLst>
        <p:guide orient="horz" pos="2160"/>
        <p:guide pos="3840"/>
      </p:guideLst>
    </p:cSldViewPr>
  </p:slideViewPr>
  <p:outlineViewPr>
    <p:cViewPr>
      <p:scale>
        <a:sx n="33" d="100"/>
        <a:sy n="33" d="100"/>
      </p:scale>
      <p:origin x="0" y="156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05"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0AB461-3A8D-4B47-8D56-A276E660886A}" type="datetimeFigureOut">
              <a:rPr lang="en-US" smtClean="0"/>
              <a:t>1/10/2024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E9F77F-8C22-4BC0-98B3-09F634DF7A87}" type="slidenum">
              <a:rPr lang="en-US" smtClean="0"/>
              <a:t>‹#›</a:t>
            </a:fld>
            <a:endParaRPr lang="en-US"/>
          </a:p>
        </p:txBody>
      </p:sp>
    </p:spTree>
    <p:extLst>
      <p:ext uri="{BB962C8B-B14F-4D97-AF65-F5344CB8AC3E}">
        <p14:creationId xmlns:p14="http://schemas.microsoft.com/office/powerpoint/2010/main" val="390616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CA366D-E67F-4984-95EC-20F07130E652}" type="datetimeFigureOut">
              <a:rPr lang="en-US" smtClean="0"/>
              <a:t>1/10/2024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092EEB-9D7B-4F73-ADA9-39CF4C87A097}" type="slidenum">
              <a:rPr lang="en-US" smtClean="0"/>
              <a:t>‹#›</a:t>
            </a:fld>
            <a:endParaRPr lang="en-US"/>
          </a:p>
        </p:txBody>
      </p:sp>
    </p:spTree>
    <p:extLst>
      <p:ext uri="{BB962C8B-B14F-4D97-AF65-F5344CB8AC3E}">
        <p14:creationId xmlns:p14="http://schemas.microsoft.com/office/powerpoint/2010/main" val="18503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Note: A recommended script for the presenter is included here in the notes section throughout these slides. </a:t>
            </a:r>
            <a:r>
              <a:rPr lang="en-US" altLang="en-US" b="1" i="1" dirty="0"/>
              <a:t>Instructions to Speakers are included in italics.</a:t>
            </a:r>
            <a:endParaRPr lang="en-US" altLang="en-US" b="1" dirty="0"/>
          </a:p>
        </p:txBody>
      </p:sp>
      <p:sp>
        <p:nvSpPr>
          <p:cNvPr id="4" name="Slide Number Placeholder 3"/>
          <p:cNvSpPr>
            <a:spLocks noGrp="1"/>
          </p:cNvSpPr>
          <p:nvPr>
            <p:ph type="sldNum" sz="quarter" idx="5"/>
          </p:nvPr>
        </p:nvSpPr>
        <p:spPr/>
        <p:txBody>
          <a:bodyPr/>
          <a:lstStyle/>
          <a:p>
            <a:fld id="{22092EEB-9D7B-4F73-ADA9-39CF4C87A097}" type="slidenum">
              <a:rPr lang="en-US" smtClean="0"/>
              <a:t>1</a:t>
            </a:fld>
            <a:endParaRPr lang="en-US"/>
          </a:p>
        </p:txBody>
      </p:sp>
    </p:spTree>
    <p:extLst>
      <p:ext uri="{BB962C8B-B14F-4D97-AF65-F5344CB8AC3E}">
        <p14:creationId xmlns:p14="http://schemas.microsoft.com/office/powerpoint/2010/main" val="172188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One way you can stay informed of emergencies is to sign up for NH Alerts in order to receive text messages with public safety notices issued by the State of NH and severe weather warnings directly from the National Weather Service. </a:t>
            </a:r>
          </a:p>
          <a:p>
            <a:endParaRPr lang="en-US" dirty="0"/>
          </a:p>
        </p:txBody>
      </p:sp>
      <p:sp>
        <p:nvSpPr>
          <p:cNvPr id="4" name="Slide Number Placeholder 3"/>
          <p:cNvSpPr>
            <a:spLocks noGrp="1"/>
          </p:cNvSpPr>
          <p:nvPr>
            <p:ph type="sldNum" sz="quarter" idx="5"/>
          </p:nvPr>
        </p:nvSpPr>
        <p:spPr/>
        <p:txBody>
          <a:bodyPr/>
          <a:lstStyle/>
          <a:p>
            <a:fld id="{22092EEB-9D7B-4F73-ADA9-39CF4C87A097}" type="slidenum">
              <a:rPr lang="en-US" smtClean="0"/>
              <a:t>10</a:t>
            </a:fld>
            <a:endParaRPr lang="en-US"/>
          </a:p>
        </p:txBody>
      </p:sp>
    </p:spTree>
    <p:extLst>
      <p:ext uri="{BB962C8B-B14F-4D97-AF65-F5344CB8AC3E}">
        <p14:creationId xmlns:p14="http://schemas.microsoft.com/office/powerpoint/2010/main" val="127244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You can also download the NH Alerts app (available for both Apple and Android phones) to get push notifications of alerts, see current alerts in NH, and customize your alert settings.</a:t>
            </a:r>
          </a:p>
        </p:txBody>
      </p:sp>
      <p:sp>
        <p:nvSpPr>
          <p:cNvPr id="4" name="Slide Number Placeholder 3"/>
          <p:cNvSpPr>
            <a:spLocks noGrp="1"/>
          </p:cNvSpPr>
          <p:nvPr>
            <p:ph type="sldNum" sz="quarter" idx="5"/>
          </p:nvPr>
        </p:nvSpPr>
        <p:spPr/>
        <p:txBody>
          <a:bodyPr/>
          <a:lstStyle/>
          <a:p>
            <a:fld id="{22092EEB-9D7B-4F73-ADA9-39CF4C87A097}" type="slidenum">
              <a:rPr lang="en-US" smtClean="0"/>
              <a:t>11</a:t>
            </a:fld>
            <a:endParaRPr lang="en-US"/>
          </a:p>
        </p:txBody>
      </p:sp>
    </p:spTree>
    <p:extLst>
      <p:ext uri="{BB962C8B-B14F-4D97-AF65-F5344CB8AC3E}">
        <p14:creationId xmlns:p14="http://schemas.microsoft.com/office/powerpoint/2010/main" val="19488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addition to preparing your household, it’s also important to take steps to prepare your workplace. You can think of workplace preparedness with a similar all-hazards approach as household preparedness.</a:t>
            </a:r>
          </a:p>
          <a:p>
            <a:pPr eaLnBrk="1" hangingPunct="1"/>
            <a:endParaRPr lang="en-US" altLang="en-US" dirty="0"/>
          </a:p>
          <a:p>
            <a:pPr eaLnBrk="1" hangingPunct="1"/>
            <a:r>
              <a:rPr lang="en-US" altLang="en-US" dirty="0"/>
              <a:t>If you (and your co-workers) had to stay at your workplace for 3 days, what supplies would you need? Do you have these supplies?</a:t>
            </a:r>
          </a:p>
          <a:p>
            <a:pPr eaLnBrk="1" hangingPunct="1"/>
            <a:endParaRPr lang="en-US" altLang="en-US" dirty="0"/>
          </a:p>
          <a:p>
            <a:pPr eaLnBrk="1" hangingPunct="1"/>
            <a:r>
              <a:rPr lang="en-US" altLang="en-US" dirty="0"/>
              <a:t>Does your office have fire drills to practice evacuating?</a:t>
            </a:r>
          </a:p>
          <a:p>
            <a:pPr eaLnBrk="1" hangingPunct="1"/>
            <a:endParaRPr lang="en-US" altLang="en-US" dirty="0"/>
          </a:p>
          <a:p>
            <a:pPr eaLnBrk="1" hangingPunct="1"/>
            <a:r>
              <a:rPr lang="en-US" altLang="en-US" dirty="0"/>
              <a:t>If you were not able to get to your workplace or enter the building for an extended period of time, would you be able to work from home or an alternate site?</a:t>
            </a:r>
          </a:p>
          <a:p>
            <a:pPr eaLnBrk="1" hangingPunct="1"/>
            <a:endParaRPr lang="en-US" altLang="en-US" dirty="0"/>
          </a:p>
          <a:p>
            <a:pPr eaLnBrk="1" hangingPunct="1"/>
            <a:r>
              <a:rPr lang="en-US" altLang="en-US" dirty="0"/>
              <a:t>Who’s workplace has an emergency phone tree or other alert system to contact employees in an emergency? When has it last been used? Do you ever do drills? Do you keep your phone tree or contact list in an easily accessible place?</a:t>
            </a:r>
          </a:p>
          <a:p>
            <a:pPr eaLnBrk="1" hangingPunct="1"/>
            <a:endParaRPr lang="en-US" altLang="en-US" dirty="0"/>
          </a:p>
          <a:p>
            <a:pPr eaLnBrk="1" hangingPunct="1"/>
            <a:r>
              <a:rPr lang="en-US" altLang="en-US" dirty="0"/>
              <a:t>If your workplace isn’t prepared, you might want to think about going to your supervisor and talking about how your workplace can take more steps to be prepared.</a:t>
            </a:r>
          </a:p>
        </p:txBody>
      </p:sp>
      <p:sp>
        <p:nvSpPr>
          <p:cNvPr id="4" name="Slide Number Placeholder 3"/>
          <p:cNvSpPr>
            <a:spLocks noGrp="1"/>
          </p:cNvSpPr>
          <p:nvPr>
            <p:ph type="sldNum" sz="quarter" idx="5"/>
          </p:nvPr>
        </p:nvSpPr>
        <p:spPr/>
        <p:txBody>
          <a:bodyPr/>
          <a:lstStyle/>
          <a:p>
            <a:fld id="{22092EEB-9D7B-4F73-ADA9-39CF4C87A097}" type="slidenum">
              <a:rPr lang="en-US" smtClean="0"/>
              <a:t>12</a:t>
            </a:fld>
            <a:endParaRPr lang="en-US"/>
          </a:p>
        </p:txBody>
      </p:sp>
    </p:spTree>
    <p:extLst>
      <p:ext uri="{BB962C8B-B14F-4D97-AF65-F5344CB8AC3E}">
        <p14:creationId xmlns:p14="http://schemas.microsoft.com/office/powerpoint/2010/main" val="184760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you develop your plan and emergency kit, it’s important to revisit it every 6 months with everyone in your home to make sure it is still up to date and everyone knows what the plan is.</a:t>
            </a:r>
          </a:p>
          <a:p>
            <a:pPr eaLnBrk="1" hangingPunct="1"/>
            <a:endParaRPr lang="en-US" altLang="en-US" dirty="0"/>
          </a:p>
          <a:p>
            <a:pPr eaLnBrk="1" hangingPunct="1"/>
            <a:r>
              <a:rPr lang="en-US" altLang="en-US" dirty="0"/>
              <a:t>Keep in mind that food and medications expire and phone numbers change. </a:t>
            </a:r>
          </a:p>
        </p:txBody>
      </p:sp>
      <p:sp>
        <p:nvSpPr>
          <p:cNvPr id="4" name="Slide Number Placeholder 3"/>
          <p:cNvSpPr>
            <a:spLocks noGrp="1"/>
          </p:cNvSpPr>
          <p:nvPr>
            <p:ph type="sldNum" sz="quarter" idx="5"/>
          </p:nvPr>
        </p:nvSpPr>
        <p:spPr/>
        <p:txBody>
          <a:bodyPr/>
          <a:lstStyle/>
          <a:p>
            <a:fld id="{22092EEB-9D7B-4F73-ADA9-39CF4C87A097}" type="slidenum">
              <a:rPr lang="en-US" smtClean="0"/>
              <a:t>13</a:t>
            </a:fld>
            <a:endParaRPr lang="en-US"/>
          </a:p>
        </p:txBody>
      </p:sp>
    </p:spTree>
    <p:extLst>
      <p:ext uri="{BB962C8B-B14F-4D97-AF65-F5344CB8AC3E}">
        <p14:creationId xmlns:p14="http://schemas.microsoft.com/office/powerpoint/2010/main" val="3896279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you are prepared, we also ask that you help others prepare. Talk to your neighbors, relatives, and friends about their plans, and give them advice on how to get started. In addition, think of your neighbors that might need extra help preparing and during an emergency. Perhaps you have a neighbor that has trouble leaving their house or apartment, or who doesn’t have a car. Consider building checking on these neighbors into your household emergency plan.  </a:t>
            </a:r>
          </a:p>
          <a:p>
            <a:pPr eaLnBrk="1" hangingPunct="1"/>
            <a:endParaRPr lang="en-US" altLang="en-US" dirty="0"/>
          </a:p>
          <a:p>
            <a:pPr eaLnBrk="1" hangingPunct="1"/>
            <a:r>
              <a:rPr lang="en-US" altLang="en-US" dirty="0"/>
              <a:t>Community preparedness is improved when we work with our neighbors, family, and friends to ensure that everyone is better prepared.</a:t>
            </a:r>
          </a:p>
        </p:txBody>
      </p:sp>
      <p:sp>
        <p:nvSpPr>
          <p:cNvPr id="4" name="Slide Number Placeholder 3"/>
          <p:cNvSpPr>
            <a:spLocks noGrp="1"/>
          </p:cNvSpPr>
          <p:nvPr>
            <p:ph type="sldNum" sz="quarter" idx="5"/>
          </p:nvPr>
        </p:nvSpPr>
        <p:spPr/>
        <p:txBody>
          <a:bodyPr/>
          <a:lstStyle/>
          <a:p>
            <a:fld id="{22092EEB-9D7B-4F73-ADA9-39CF4C87A097}" type="slidenum">
              <a:rPr lang="en-US" smtClean="0"/>
              <a:t>14</a:t>
            </a:fld>
            <a:endParaRPr lang="en-US"/>
          </a:p>
        </p:txBody>
      </p:sp>
    </p:spTree>
    <p:extLst>
      <p:ext uri="{BB962C8B-B14F-4D97-AF65-F5344CB8AC3E}">
        <p14:creationId xmlns:p14="http://schemas.microsoft.com/office/powerpoint/2010/main" val="80695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All of the materials we’ve used today, including these slides, are available at the </a:t>
            </a:r>
            <a:r>
              <a:rPr lang="en-US" altLang="en-US" dirty="0" err="1"/>
              <a:t>ReadyNH</a:t>
            </a:r>
            <a:r>
              <a:rPr lang="en-US" altLang="en-US" dirty="0"/>
              <a:t> website. There is also a lot of other valuable information there, so I encourage you to explore the website.</a:t>
            </a:r>
          </a:p>
        </p:txBody>
      </p:sp>
      <p:sp>
        <p:nvSpPr>
          <p:cNvPr id="4" name="Slide Number Placeholder 3"/>
          <p:cNvSpPr>
            <a:spLocks noGrp="1"/>
          </p:cNvSpPr>
          <p:nvPr>
            <p:ph type="sldNum" sz="quarter" idx="5"/>
          </p:nvPr>
        </p:nvSpPr>
        <p:spPr/>
        <p:txBody>
          <a:bodyPr/>
          <a:lstStyle/>
          <a:p>
            <a:fld id="{22092EEB-9D7B-4F73-ADA9-39CF4C87A097}" type="slidenum">
              <a:rPr lang="en-US" smtClean="0"/>
              <a:t>15</a:t>
            </a:fld>
            <a:endParaRPr lang="en-US"/>
          </a:p>
        </p:txBody>
      </p:sp>
    </p:spTree>
    <p:extLst>
      <p:ext uri="{BB962C8B-B14F-4D97-AF65-F5344CB8AC3E}">
        <p14:creationId xmlns:p14="http://schemas.microsoft.com/office/powerpoint/2010/main" val="46680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fld id="{22092EEB-9D7B-4F73-ADA9-39CF4C87A097}" type="slidenum">
              <a:rPr lang="en-US" smtClean="0"/>
              <a:t>16</a:t>
            </a:fld>
            <a:endParaRPr lang="en-US"/>
          </a:p>
        </p:txBody>
      </p:sp>
    </p:spTree>
    <p:extLst>
      <p:ext uri="{BB962C8B-B14F-4D97-AF65-F5344CB8AC3E}">
        <p14:creationId xmlns:p14="http://schemas.microsoft.com/office/powerpoint/2010/main" val="41439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left blank intentionally]</a:t>
            </a:r>
          </a:p>
        </p:txBody>
      </p:sp>
      <p:sp>
        <p:nvSpPr>
          <p:cNvPr id="4" name="Slide Number Placeholder 3"/>
          <p:cNvSpPr>
            <a:spLocks noGrp="1"/>
          </p:cNvSpPr>
          <p:nvPr>
            <p:ph type="sldNum" sz="quarter" idx="5"/>
          </p:nvPr>
        </p:nvSpPr>
        <p:spPr/>
        <p:txBody>
          <a:bodyPr/>
          <a:lstStyle/>
          <a:p>
            <a:fld id="{22092EEB-9D7B-4F73-ADA9-39CF4C87A097}" type="slidenum">
              <a:rPr lang="en-US" smtClean="0"/>
              <a:t>17</a:t>
            </a:fld>
            <a:endParaRPr lang="en-US"/>
          </a:p>
        </p:txBody>
      </p:sp>
    </p:spTree>
    <p:extLst>
      <p:ext uri="{BB962C8B-B14F-4D97-AF65-F5344CB8AC3E}">
        <p14:creationId xmlns:p14="http://schemas.microsoft.com/office/powerpoint/2010/main" val="234851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spcAft>
                <a:spcPts val="0"/>
              </a:spcAft>
              <a:buFont typeface="Arial" panose="020B0604020202020204" pitchFamily="34" charset="0"/>
              <a:buChar char="•"/>
              <a:defRPr/>
            </a:pPr>
            <a:r>
              <a:rPr lang="en-US" dirty="0"/>
              <a:t>After this workshop, participants will be able to:</a:t>
            </a:r>
          </a:p>
          <a:p>
            <a:pPr marL="628650" lvl="1" indent="-171450" eaLnBrk="1" fontAlgn="auto" hangingPunct="1">
              <a:spcAft>
                <a:spcPts val="0"/>
              </a:spcAft>
              <a:buFont typeface="Arial" panose="020B0604020202020204" pitchFamily="34" charset="0"/>
              <a:buChar char="•"/>
              <a:defRPr/>
            </a:pPr>
            <a:r>
              <a:rPr lang="en-US" dirty="0"/>
              <a:t>Understand the importance of personal preparedness;</a:t>
            </a:r>
          </a:p>
          <a:p>
            <a:pPr marL="628650" lvl="1" indent="-171450" eaLnBrk="1" fontAlgn="auto" hangingPunct="1">
              <a:spcAft>
                <a:spcPts val="0"/>
              </a:spcAft>
              <a:buFont typeface="Arial" panose="020B0604020202020204" pitchFamily="34" charset="0"/>
              <a:buChar char="•"/>
              <a:defRPr/>
            </a:pPr>
            <a:r>
              <a:rPr lang="en-US" dirty="0"/>
              <a:t>Identify personal barriers to planning;</a:t>
            </a:r>
          </a:p>
          <a:p>
            <a:pPr marL="628650" lvl="1" indent="-171450" eaLnBrk="1" fontAlgn="auto" hangingPunct="1">
              <a:spcAft>
                <a:spcPts val="0"/>
              </a:spcAft>
              <a:buFont typeface="Arial" panose="020B0604020202020204" pitchFamily="34" charset="0"/>
              <a:buChar char="•"/>
              <a:defRPr/>
            </a:pPr>
            <a:r>
              <a:rPr lang="en-US" dirty="0"/>
              <a:t>Assess their level of preparedness;</a:t>
            </a:r>
          </a:p>
          <a:p>
            <a:pPr marL="628650" lvl="1" indent="-171450" eaLnBrk="1" fontAlgn="auto" hangingPunct="1">
              <a:spcAft>
                <a:spcPts val="0"/>
              </a:spcAft>
              <a:buFont typeface="Arial" panose="020B0604020202020204" pitchFamily="34" charset="0"/>
              <a:buChar char="•"/>
              <a:defRPr/>
            </a:pPr>
            <a:r>
              <a:rPr lang="en-US" dirty="0"/>
              <a:t>Use resources on ReadyNH.gov;</a:t>
            </a:r>
          </a:p>
          <a:p>
            <a:pPr marL="628650" lvl="1" indent="-171450" eaLnBrk="1" fontAlgn="auto" hangingPunct="1">
              <a:spcAft>
                <a:spcPts val="0"/>
              </a:spcAft>
              <a:buFont typeface="Arial" panose="020B0604020202020204" pitchFamily="34" charset="0"/>
              <a:buChar char="•"/>
              <a:defRPr/>
            </a:pPr>
            <a:r>
              <a:rPr lang="en-US" dirty="0"/>
              <a:t>Sign up for NH Alerts;</a:t>
            </a:r>
          </a:p>
          <a:p>
            <a:pPr marL="628650" lvl="1" indent="-171450" eaLnBrk="1" fontAlgn="auto" hangingPunct="1">
              <a:spcAft>
                <a:spcPts val="0"/>
              </a:spcAft>
              <a:buFont typeface="Arial" panose="020B0604020202020204" pitchFamily="34" charset="0"/>
              <a:buChar char="•"/>
              <a:defRPr/>
            </a:pPr>
            <a:r>
              <a:rPr lang="en-US" dirty="0"/>
              <a:t>Identify the first 3 steps they should take to develop or improve their emergency plan.</a:t>
            </a:r>
          </a:p>
        </p:txBody>
      </p:sp>
      <p:sp>
        <p:nvSpPr>
          <p:cNvPr id="4" name="Slide Number Placeholder 3"/>
          <p:cNvSpPr>
            <a:spLocks noGrp="1"/>
          </p:cNvSpPr>
          <p:nvPr>
            <p:ph type="sldNum" sz="quarter" idx="5"/>
          </p:nvPr>
        </p:nvSpPr>
        <p:spPr/>
        <p:txBody>
          <a:bodyPr/>
          <a:lstStyle/>
          <a:p>
            <a:fld id="{22092EEB-9D7B-4F73-ADA9-39CF4C87A097}" type="slidenum">
              <a:rPr lang="en-US" smtClean="0"/>
              <a:t>2</a:t>
            </a:fld>
            <a:endParaRPr lang="en-US"/>
          </a:p>
        </p:txBody>
      </p:sp>
    </p:spTree>
    <p:extLst>
      <p:ext uri="{BB962C8B-B14F-4D97-AF65-F5344CB8AC3E}">
        <p14:creationId xmlns:p14="http://schemas.microsoft.com/office/powerpoint/2010/main" val="429319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https://youtu.be/RKJ4gwcDI6w?si=Qi4ch4JeBpFRFiWC</a:t>
            </a:r>
          </a:p>
        </p:txBody>
      </p:sp>
      <p:sp>
        <p:nvSpPr>
          <p:cNvPr id="4" name="Slide Number Placeholder 3"/>
          <p:cNvSpPr>
            <a:spLocks noGrp="1"/>
          </p:cNvSpPr>
          <p:nvPr>
            <p:ph type="sldNum" sz="quarter" idx="5"/>
          </p:nvPr>
        </p:nvSpPr>
        <p:spPr/>
        <p:txBody>
          <a:bodyPr/>
          <a:lstStyle/>
          <a:p>
            <a:fld id="{22092EEB-9D7B-4F73-ADA9-39CF4C87A097}" type="slidenum">
              <a:rPr lang="en-US" smtClean="0"/>
              <a:t>3</a:t>
            </a:fld>
            <a:endParaRPr lang="en-US"/>
          </a:p>
        </p:txBody>
      </p:sp>
    </p:spTree>
    <p:extLst>
      <p:ext uri="{BB962C8B-B14F-4D97-AF65-F5344CB8AC3E}">
        <p14:creationId xmlns:p14="http://schemas.microsoft.com/office/powerpoint/2010/main" val="19704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altLang="en-US" dirty="0"/>
              <a:t>Lets start by each assessing our own personal level of preparedness.</a:t>
            </a:r>
          </a:p>
          <a:p>
            <a:pPr eaLnBrk="1" hangingPunct="1">
              <a:lnSpc>
                <a:spcPct val="90000"/>
              </a:lnSpc>
              <a:defRPr/>
            </a:pPr>
            <a:endParaRPr lang="en-US" altLang="en-US" dirty="0"/>
          </a:p>
          <a:p>
            <a:pPr eaLnBrk="1" hangingPunct="1">
              <a:lnSpc>
                <a:spcPct val="90000"/>
              </a:lnSpc>
              <a:defRPr/>
            </a:pPr>
            <a:r>
              <a:rPr lang="en-US" altLang="en-US" i="1" dirty="0"/>
              <a:t>Pass out or refer participants to </a:t>
            </a:r>
            <a:r>
              <a:rPr lang="en-US" altLang="en-US" i="1" dirty="0" err="1"/>
              <a:t>ReadyNH’s</a:t>
            </a:r>
            <a:r>
              <a:rPr lang="en-US" altLang="en-US" i="1" dirty="0"/>
              <a:t> Emergency kit handout and explain:</a:t>
            </a:r>
          </a:p>
          <a:p>
            <a:pPr marL="173336" indent="-173336" eaLnBrk="1" hangingPunct="1">
              <a:lnSpc>
                <a:spcPct val="90000"/>
              </a:lnSpc>
              <a:buFont typeface="Arial" panose="020B0604020202020204" pitchFamily="34" charset="0"/>
              <a:buChar char="•"/>
              <a:defRPr/>
            </a:pPr>
            <a:r>
              <a:rPr lang="en-US" altLang="en-US" dirty="0"/>
              <a:t>Take a few moments to review this sheet and check off the components of an emergency kit that you have on hand.  </a:t>
            </a:r>
          </a:p>
          <a:p>
            <a:pPr marL="173336" indent="-173336" eaLnBrk="1" hangingPunct="1">
              <a:lnSpc>
                <a:spcPct val="90000"/>
              </a:lnSpc>
              <a:buFont typeface="Arial" panose="020B0604020202020204" pitchFamily="34" charset="0"/>
              <a:buChar char="•"/>
              <a:defRPr/>
            </a:pPr>
            <a:r>
              <a:rPr lang="en-US" altLang="en-US" dirty="0"/>
              <a:t>The survey will help you identify what you have already done to prepare, but more importantly what you must focus on to become better prepared.</a:t>
            </a:r>
          </a:p>
          <a:p>
            <a:pPr marL="173336" indent="-173336" eaLnBrk="1" hangingPunct="1">
              <a:lnSpc>
                <a:spcPct val="90000"/>
              </a:lnSpc>
              <a:buFont typeface="Arial" panose="020B0604020202020204" pitchFamily="34" charset="0"/>
              <a:buChar char="•"/>
              <a:defRPr/>
            </a:pPr>
            <a:r>
              <a:rPr lang="en-US" altLang="en-US" dirty="0"/>
              <a:t>Also think about if there are other things that your family has on hand to be prepared, or if there are other things you think your household should have.</a:t>
            </a:r>
            <a:endParaRPr lang="en-US" altLang="en-US" i="1" dirty="0"/>
          </a:p>
          <a:p>
            <a:pPr eaLnBrk="1" hangingPunct="1">
              <a:lnSpc>
                <a:spcPct val="90000"/>
              </a:lnSpc>
              <a:defRPr/>
            </a:pPr>
            <a:endParaRPr lang="en-US" altLang="en-US" dirty="0"/>
          </a:p>
          <a:p>
            <a:pPr eaLnBrk="1" hangingPunct="1">
              <a:lnSpc>
                <a:spcPct val="90000"/>
              </a:lnSpc>
              <a:defRPr/>
            </a:pPr>
            <a:r>
              <a:rPr lang="en-US" altLang="en-US" i="1" dirty="0"/>
              <a:t>Once the self-assessment is complete ask participants about the experience of filling it out. </a:t>
            </a:r>
          </a:p>
          <a:p>
            <a:pPr marL="173336" indent="-173336" eaLnBrk="1" hangingPunct="1">
              <a:lnSpc>
                <a:spcPct val="90000"/>
              </a:lnSpc>
              <a:buFont typeface="Arial" panose="020B0604020202020204" pitchFamily="34" charset="0"/>
              <a:buChar char="•"/>
              <a:defRPr/>
            </a:pPr>
            <a:r>
              <a:rPr lang="en-US" altLang="en-US" dirty="0"/>
              <a:t>How many people were able to check off all 15 items? </a:t>
            </a:r>
          </a:p>
          <a:p>
            <a:pPr marL="173336" indent="-173336" eaLnBrk="1" hangingPunct="1">
              <a:lnSpc>
                <a:spcPct val="90000"/>
              </a:lnSpc>
              <a:buFont typeface="Arial" panose="020B0604020202020204" pitchFamily="34" charset="0"/>
              <a:buChar char="•"/>
              <a:defRPr/>
            </a:pPr>
            <a:r>
              <a:rPr lang="en-US" altLang="en-US" dirty="0"/>
              <a:t>How many people were able to check off over 10 items? </a:t>
            </a:r>
          </a:p>
          <a:p>
            <a:pPr marL="173336" indent="-173336" eaLnBrk="1" hangingPunct="1">
              <a:lnSpc>
                <a:spcPct val="90000"/>
              </a:lnSpc>
              <a:buFont typeface="Arial" panose="020B0604020202020204" pitchFamily="34" charset="0"/>
              <a:buChar char="•"/>
              <a:defRPr/>
            </a:pPr>
            <a:r>
              <a:rPr lang="en-US" altLang="en-US" dirty="0"/>
              <a:t>Did you learn anything about your preparedness efforts from this process?  </a:t>
            </a:r>
          </a:p>
          <a:p>
            <a:pPr marL="173336" indent="-173336" eaLnBrk="1" hangingPunct="1">
              <a:lnSpc>
                <a:spcPct val="90000"/>
              </a:lnSpc>
              <a:buFont typeface="Arial" panose="020B0604020202020204" pitchFamily="34" charset="0"/>
              <a:buChar char="•"/>
              <a:defRPr/>
            </a:pPr>
            <a:r>
              <a:rPr lang="en-US" altLang="en-US" dirty="0"/>
              <a:t>Can you think of other items that are important to have on hand in the event of an emergency?</a:t>
            </a:r>
          </a:p>
          <a:p>
            <a:pPr marL="635565" lvl="1" indent="-173336" eaLnBrk="1" hangingPunct="1">
              <a:lnSpc>
                <a:spcPct val="90000"/>
              </a:lnSpc>
              <a:buFont typeface="Arial" panose="020B0604020202020204" pitchFamily="34" charset="0"/>
              <a:buChar char="•"/>
              <a:defRPr/>
            </a:pPr>
            <a:r>
              <a:rPr lang="en-US" altLang="en-US" i="1" dirty="0"/>
              <a:t>Ideas: baby food and formula, cell phone with car charger, house phone that does not use electricity, hand sanitizer, extra set of keys, glasses, cash, activities for kids</a:t>
            </a:r>
          </a:p>
          <a:p>
            <a:pPr eaLnBrk="1" hangingPunct="1">
              <a:lnSpc>
                <a:spcPct val="90000"/>
              </a:lnSpc>
              <a:defRPr/>
            </a:pPr>
            <a:endParaRPr lang="en-US" altLang="en-US" i="1" dirty="0"/>
          </a:p>
          <a:p>
            <a:pPr eaLnBrk="1" hangingPunct="1">
              <a:lnSpc>
                <a:spcPct val="90000"/>
              </a:lnSpc>
              <a:defRPr/>
            </a:pPr>
            <a:r>
              <a:rPr lang="en-US" altLang="en-US" dirty="0"/>
              <a:t>It’s not an issue if you weren’t able to check many off – that’s why we’re here today. To work together to improve the preparedness of each of our households and our community as a whole. </a:t>
            </a:r>
            <a:endParaRPr lang="en-US" altLang="en-US" b="1" dirty="0"/>
          </a:p>
        </p:txBody>
      </p:sp>
      <p:sp>
        <p:nvSpPr>
          <p:cNvPr id="4" name="Slide Number Placeholder 3"/>
          <p:cNvSpPr>
            <a:spLocks noGrp="1"/>
          </p:cNvSpPr>
          <p:nvPr>
            <p:ph type="sldNum" sz="quarter" idx="5"/>
          </p:nvPr>
        </p:nvSpPr>
        <p:spPr/>
        <p:txBody>
          <a:bodyPr/>
          <a:lstStyle/>
          <a:p>
            <a:fld id="{22092EEB-9D7B-4F73-ADA9-39CF4C87A097}" type="slidenum">
              <a:rPr lang="en-US" smtClean="0"/>
              <a:t>4</a:t>
            </a:fld>
            <a:endParaRPr lang="en-US"/>
          </a:p>
        </p:txBody>
      </p:sp>
    </p:spTree>
    <p:extLst>
      <p:ext uri="{BB962C8B-B14F-4D97-AF65-F5344CB8AC3E}">
        <p14:creationId xmlns:p14="http://schemas.microsoft.com/office/powerpoint/2010/main" val="7648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It can seem overwhelming to figure out where to start to get prepared. There are so  many different kinds of disasters that we need to be ready for. However, we recommend an All-Hazards approach to planning. This is the term used to describe “preparing for a range of emergencies.” All-Hazards Planning is an efficient and effective way to plan for emergencies. It identifies tools, strategies, and resources that can be used regardless of what the emergency is.</a:t>
            </a:r>
          </a:p>
          <a:p>
            <a:pPr defTabSz="923925" eaLnBrk="1" hangingPunct="1"/>
            <a:endParaRPr lang="en-US" altLang="en-US" dirty="0"/>
          </a:p>
          <a:p>
            <a:pPr defTabSz="923925" eaLnBrk="1" hangingPunct="1"/>
            <a:r>
              <a:rPr lang="en-US" altLang="en-US" dirty="0"/>
              <a:t>By preparing to either shelter-in-place or evacuate, you will be prepared regardless of the emergency. In addition, regardless of what type of emergency it is, it is always important to know how to get in touch with friends. relatives, emergency responders, and community resources. </a:t>
            </a:r>
          </a:p>
        </p:txBody>
      </p:sp>
      <p:sp>
        <p:nvSpPr>
          <p:cNvPr id="4" name="Slide Number Placeholder 3"/>
          <p:cNvSpPr>
            <a:spLocks noGrp="1"/>
          </p:cNvSpPr>
          <p:nvPr>
            <p:ph type="sldNum" sz="quarter" idx="5"/>
          </p:nvPr>
        </p:nvSpPr>
        <p:spPr/>
        <p:txBody>
          <a:bodyPr/>
          <a:lstStyle/>
          <a:p>
            <a:fld id="{22092EEB-9D7B-4F73-ADA9-39CF4C87A097}" type="slidenum">
              <a:rPr lang="en-US" smtClean="0"/>
              <a:t>5</a:t>
            </a:fld>
            <a:endParaRPr lang="en-US"/>
          </a:p>
        </p:txBody>
      </p:sp>
    </p:spTree>
    <p:extLst>
      <p:ext uri="{BB962C8B-B14F-4D97-AF65-F5344CB8AC3E}">
        <p14:creationId xmlns:p14="http://schemas.microsoft.com/office/powerpoint/2010/main" val="112626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If you needed to stay in your home for 3 days, which supplies on the checklist would you need? What other supplies would you need? </a:t>
            </a:r>
            <a:r>
              <a:rPr lang="en-US" altLang="en-US" i="1" dirty="0"/>
              <a:t>(Some participants may suggest other items that they would include in their supplies. Reinforce that there is no right or wrong answer. Preparing for emergencies is about feeling safe and confident and their supplies should reflect that.)</a:t>
            </a:r>
          </a:p>
          <a:p>
            <a:pPr defTabSz="923925" eaLnBrk="1" hangingPunct="1"/>
            <a:endParaRPr lang="en-US" altLang="en-US" i="1" dirty="0"/>
          </a:p>
          <a:p>
            <a:pPr defTabSz="923925" eaLnBrk="1" hangingPunct="1"/>
            <a:r>
              <a:rPr lang="en-US" altLang="en-US" i="1" dirty="0"/>
              <a:t>Ideas:</a:t>
            </a:r>
          </a:p>
          <a:p>
            <a:pPr defTabSz="923925" eaLnBrk="1" hangingPunct="1"/>
            <a:r>
              <a:rPr lang="en-US" altLang="en-US" i="1" dirty="0"/>
              <a:t>Water – 1 gallon/person/day – How much does your household need?  Don’t forget the pets</a:t>
            </a:r>
          </a:p>
          <a:p>
            <a:pPr defTabSz="923925" eaLnBrk="1" hangingPunct="1"/>
            <a:r>
              <a:rPr lang="en-US" altLang="en-US" i="1" dirty="0"/>
              <a:t>Can opener</a:t>
            </a:r>
          </a:p>
          <a:p>
            <a:pPr defTabSz="923925" eaLnBrk="1" hangingPunct="1"/>
            <a:r>
              <a:rPr lang="en-US" altLang="en-US" i="1" dirty="0"/>
              <a:t>Battery powered radio and batteries</a:t>
            </a:r>
          </a:p>
          <a:p>
            <a:pPr defTabSz="923925" eaLnBrk="1" hangingPunct="1"/>
            <a:r>
              <a:rPr lang="en-US" altLang="en-US" i="1" dirty="0"/>
              <a:t>ABC type fire extinguisher</a:t>
            </a:r>
          </a:p>
          <a:p>
            <a:pPr defTabSz="923925" eaLnBrk="1" hangingPunct="1"/>
            <a:r>
              <a:rPr lang="en-US" altLang="en-US" i="1" dirty="0"/>
              <a:t>Smoke &amp; carbon monoxide detectors</a:t>
            </a:r>
          </a:p>
          <a:p>
            <a:pPr defTabSz="923925" eaLnBrk="1" hangingPunct="1"/>
            <a:r>
              <a:rPr lang="en-US" altLang="en-US" i="1" dirty="0"/>
              <a:t>Wired phone (not cordless)</a:t>
            </a:r>
          </a:p>
          <a:p>
            <a:pPr defTabSz="923925" eaLnBrk="1" hangingPunct="1"/>
            <a:r>
              <a:rPr lang="en-US" altLang="en-US" i="1" dirty="0"/>
              <a:t>First Aid kit</a:t>
            </a:r>
          </a:p>
          <a:p>
            <a:pPr defTabSz="923925" eaLnBrk="1" hangingPunct="1"/>
            <a:r>
              <a:rPr lang="en-US" altLang="en-US" i="1" dirty="0"/>
              <a:t>Flashlight &amp; batteries</a:t>
            </a:r>
          </a:p>
          <a:p>
            <a:pPr defTabSz="923925" eaLnBrk="1" hangingPunct="1"/>
            <a:r>
              <a:rPr lang="en-US" altLang="en-US" i="1" dirty="0"/>
              <a:t>3-day supply canned or dry foods like beans, pasta, crackers</a:t>
            </a:r>
          </a:p>
          <a:p>
            <a:pPr defTabSz="923925" eaLnBrk="1" hangingPunct="1"/>
            <a:r>
              <a:rPr lang="en-US" altLang="en-US" i="1" dirty="0"/>
              <a:t>3-day supply of baby food and formula</a:t>
            </a:r>
          </a:p>
          <a:p>
            <a:pPr defTabSz="923925" eaLnBrk="1" hangingPunct="1"/>
            <a:endParaRPr lang="en-US" altLang="en-US" i="1" dirty="0"/>
          </a:p>
          <a:p>
            <a:pPr defTabSz="923925" eaLnBrk="1" hangingPunct="1"/>
            <a:r>
              <a:rPr lang="en-US" altLang="en-US" dirty="0"/>
              <a:t>Most will find that they already have many of the supplies on the list. We are not asking that people go out and buy a bunch of supplies. More important is to pull together everything that they already have in one place. Then you can add the things that you are missing over time.</a:t>
            </a:r>
          </a:p>
        </p:txBody>
      </p:sp>
      <p:sp>
        <p:nvSpPr>
          <p:cNvPr id="4" name="Slide Number Placeholder 3"/>
          <p:cNvSpPr>
            <a:spLocks noGrp="1"/>
          </p:cNvSpPr>
          <p:nvPr>
            <p:ph type="sldNum" sz="quarter" idx="5"/>
          </p:nvPr>
        </p:nvSpPr>
        <p:spPr/>
        <p:txBody>
          <a:bodyPr/>
          <a:lstStyle/>
          <a:p>
            <a:fld id="{22092EEB-9D7B-4F73-ADA9-39CF4C87A097}" type="slidenum">
              <a:rPr lang="en-US" smtClean="0"/>
              <a:t>6</a:t>
            </a:fld>
            <a:endParaRPr lang="en-US"/>
          </a:p>
        </p:txBody>
      </p:sp>
    </p:spTree>
    <p:extLst>
      <p:ext uri="{BB962C8B-B14F-4D97-AF65-F5344CB8AC3E}">
        <p14:creationId xmlns:p14="http://schemas.microsoft.com/office/powerpoint/2010/main" val="46343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Now which of the supplies on the checklist would you need to take with you if you needed to evacuate your home? What other supplies would you need? </a:t>
            </a:r>
            <a:r>
              <a:rPr lang="en-US" altLang="en-US" i="1" dirty="0"/>
              <a:t>(Some participants may suggest other items that they would include in their supplies. Reinforce that there is no right or wrong answer. Preparing for emergencies is about feeling safe and confident and their supplies should reflect that.)</a:t>
            </a:r>
          </a:p>
          <a:p>
            <a:pPr defTabSz="923925" eaLnBrk="1" hangingPunct="1"/>
            <a:endParaRPr lang="en-US" altLang="en-US" i="1" dirty="0"/>
          </a:p>
          <a:p>
            <a:pPr defTabSz="923925" eaLnBrk="1" hangingPunct="1"/>
            <a:r>
              <a:rPr lang="en-US" altLang="en-US" i="1" dirty="0"/>
              <a:t>Ideas: Clothes, shampoo, feminine hygiene items, diapers, towel, blanket, extra car keys, prepaid card phone, granola bars, water, activity books for kids</a:t>
            </a:r>
          </a:p>
          <a:p>
            <a:pPr defTabSz="923925" eaLnBrk="1" hangingPunct="1"/>
            <a:endParaRPr lang="en-US" altLang="en-US" i="1" dirty="0"/>
          </a:p>
          <a:p>
            <a:pPr defTabSz="923925" eaLnBrk="1" hangingPunct="1"/>
            <a:r>
              <a:rPr lang="en-US" altLang="en-US" dirty="0"/>
              <a:t>It is important that your evacuation kit is ready to go and easy to grab in case you need to leave your home quickly. Do any of you have any tips for how to assemble a go kit, where to store your go-kit, etc.?</a:t>
            </a:r>
          </a:p>
          <a:p>
            <a:pPr defTabSz="923925" eaLnBrk="1" hangingPunct="1"/>
            <a:endParaRPr lang="en-US" altLang="en-US" dirty="0"/>
          </a:p>
          <a:p>
            <a:pPr defTabSz="923925" eaLnBrk="1" hangingPunct="1"/>
            <a:r>
              <a:rPr lang="en-US" altLang="en-US" i="1" dirty="0"/>
              <a:t>Ideas: Store go-kit in garage or near exit, change clothes in go-kit once a year, rotate food in go-kit periodically, check that flashlights, etc. are still working twice a year when you check your fire alarm</a:t>
            </a:r>
          </a:p>
        </p:txBody>
      </p:sp>
      <p:sp>
        <p:nvSpPr>
          <p:cNvPr id="4" name="Slide Number Placeholder 3"/>
          <p:cNvSpPr>
            <a:spLocks noGrp="1"/>
          </p:cNvSpPr>
          <p:nvPr>
            <p:ph type="sldNum" sz="quarter" idx="5"/>
          </p:nvPr>
        </p:nvSpPr>
        <p:spPr/>
        <p:txBody>
          <a:bodyPr/>
          <a:lstStyle/>
          <a:p>
            <a:fld id="{22092EEB-9D7B-4F73-ADA9-39CF4C87A097}" type="slidenum">
              <a:rPr lang="en-US" smtClean="0"/>
              <a:t>7</a:t>
            </a:fld>
            <a:endParaRPr lang="en-US"/>
          </a:p>
        </p:txBody>
      </p:sp>
    </p:spTree>
    <p:extLst>
      <p:ext uri="{BB962C8B-B14F-4D97-AF65-F5344CB8AC3E}">
        <p14:creationId xmlns:p14="http://schemas.microsoft.com/office/powerpoint/2010/main" val="93163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While many of us probably have the majority of these items already on hand, some items may need to be purchased. Preparing doesn’t need to be an expensive endeavor and there are some simple tips you can use to prepare on a budget.</a:t>
            </a:r>
          </a:p>
          <a:p>
            <a:pPr eaLnBrk="1" hangingPunct="1"/>
            <a:endParaRPr lang="en-US" altLang="en-US" dirty="0"/>
          </a:p>
          <a:p>
            <a:pPr eaLnBrk="1" hangingPunct="1"/>
            <a:r>
              <a:rPr lang="en-US" altLang="en-US" dirty="0"/>
              <a:t>Once you’ve identified the items you need to purchase, make a list and wait for the items to go on sale.</a:t>
            </a:r>
          </a:p>
          <a:p>
            <a:pPr eaLnBrk="1" hangingPunct="1"/>
            <a:endParaRPr lang="en-US" altLang="en-US" dirty="0"/>
          </a:p>
          <a:p>
            <a:pPr eaLnBrk="1" hangingPunct="1"/>
            <a:r>
              <a:rPr lang="en-US" altLang="en-US" dirty="0"/>
              <a:t>Instead of purchasing the 3 gallons of water per person per day, fill up empty soda and water bottles with tap water. Be sure to thoroughly clean and sanitize the bottles first. Also, when a storm is expected, you can fill your bathtub with water in case you lose water. This water can then be used to wash dishes and flush the toilet so that you don’t need to use your drinkable water for these tasks. </a:t>
            </a:r>
          </a:p>
          <a:p>
            <a:pPr eaLnBrk="1" hangingPunct="1"/>
            <a:endParaRPr lang="en-US" altLang="en-US" dirty="0"/>
          </a:p>
          <a:p>
            <a:pPr eaLnBrk="1" hangingPunct="1"/>
            <a:r>
              <a:rPr lang="en-US" altLang="en-US" dirty="0"/>
              <a:t>In addition, a typical home water heater can provide 30 or more gallons of clean drinking water. This is a little tricky and the water may be very hot, but you can find further instructions online for how to do this (https://emilms.fema.gov/is909/assets/01_preparednessonashoestring.pdf). </a:t>
            </a:r>
          </a:p>
          <a:p>
            <a:pPr eaLnBrk="1" hangingPunct="1"/>
            <a:endParaRPr lang="en-US" altLang="en-US" dirty="0"/>
          </a:p>
          <a:p>
            <a:pPr eaLnBrk="1" hangingPunct="1"/>
            <a:r>
              <a:rPr lang="en-US" altLang="en-US" dirty="0"/>
              <a:t>When bad weather is approaching, it seems like everyone’s first instinct is to go buy bread, milk, and eggs. However, milk will go bad pretty quickly if you lose power and eggs need to be cooked. Think about what items your family can prepare with no power, that will be both nutritious and satisfying, and stockpile those foods instead of wasting money on food products that will go bad if you lose power or can’t cook them in time.</a:t>
            </a:r>
          </a:p>
          <a:p>
            <a:pPr eaLnBrk="1" hangingPunct="1"/>
            <a:endParaRPr lang="en-US" altLang="en-US" dirty="0"/>
          </a:p>
          <a:p>
            <a:pPr eaLnBrk="1" hangingPunct="1"/>
            <a:r>
              <a:rPr lang="en-US" altLang="en-US" dirty="0"/>
              <a:t>Many of the recommended preparedness items can be found at the dollar store or other discount stores.</a:t>
            </a:r>
          </a:p>
          <a:p>
            <a:pPr eaLnBrk="1" hangingPunct="1"/>
            <a:endParaRPr lang="en-US" altLang="en-US" dirty="0"/>
          </a:p>
          <a:p>
            <a:pPr eaLnBrk="1" hangingPunct="1"/>
            <a:r>
              <a:rPr lang="en-US" altLang="en-US" dirty="0"/>
              <a:t>Finally, you can set a preparedness budget and purchase one item from your preparedness shopping list each time you go shopping or one item per month, whichever is within your budget.</a:t>
            </a:r>
          </a:p>
        </p:txBody>
      </p:sp>
      <p:sp>
        <p:nvSpPr>
          <p:cNvPr id="4" name="Slide Number Placeholder 3"/>
          <p:cNvSpPr>
            <a:spLocks noGrp="1"/>
          </p:cNvSpPr>
          <p:nvPr>
            <p:ph type="sldNum" sz="quarter" idx="5"/>
          </p:nvPr>
        </p:nvSpPr>
        <p:spPr/>
        <p:txBody>
          <a:bodyPr/>
          <a:lstStyle/>
          <a:p>
            <a:fld id="{22092EEB-9D7B-4F73-ADA9-39CF4C87A097}" type="slidenum">
              <a:rPr lang="en-US" smtClean="0"/>
              <a:t>8</a:t>
            </a:fld>
            <a:endParaRPr lang="en-US"/>
          </a:p>
        </p:txBody>
      </p:sp>
    </p:spTree>
    <p:extLst>
      <p:ext uri="{BB962C8B-B14F-4D97-AF65-F5344CB8AC3E}">
        <p14:creationId xmlns:p14="http://schemas.microsoft.com/office/powerpoint/2010/main" val="397808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hangingPunct="1">
              <a:defRPr/>
            </a:pPr>
            <a:r>
              <a:rPr lang="en-US" altLang="en-US" dirty="0"/>
              <a:t>Regardless of the emergency, it’s important that you are able to contact your loved ones as well as emergency services and other resources. </a:t>
            </a:r>
          </a:p>
          <a:p>
            <a:pPr defTabSz="924458" eaLnBrk="1" hangingPunct="1">
              <a:defRPr/>
            </a:pPr>
            <a:endParaRPr lang="en-US" altLang="en-US" b="1" dirty="0"/>
          </a:p>
          <a:p>
            <a:pPr defTabSz="924458" eaLnBrk="1" hangingPunct="1">
              <a:defRPr/>
            </a:pPr>
            <a:r>
              <a:rPr lang="en-US" altLang="en-US" i="1" dirty="0"/>
              <a:t>Pass out or refer participants to </a:t>
            </a:r>
            <a:r>
              <a:rPr lang="en-US" altLang="en-US" i="1" dirty="0" err="1"/>
              <a:t>ReadyNH’s</a:t>
            </a:r>
            <a:r>
              <a:rPr lang="en-US" altLang="en-US" i="1" dirty="0"/>
              <a:t> Family Emergency Plan handout and Emergency Contacts pocket card and explain:</a:t>
            </a:r>
          </a:p>
          <a:p>
            <a:pPr marL="173336" indent="-173336" defTabSz="924458" eaLnBrk="1" hangingPunct="1">
              <a:buFont typeface="Arial" panose="020B0604020202020204" pitchFamily="34" charset="0"/>
              <a:buChar char="•"/>
              <a:defRPr/>
            </a:pPr>
            <a:r>
              <a:rPr lang="en-US" altLang="en-US" dirty="0" err="1"/>
              <a:t>ReadyNH</a:t>
            </a:r>
            <a:r>
              <a:rPr lang="en-US" altLang="en-US" dirty="0"/>
              <a:t> has templates for both a Family Emergency Plan and an Emergency Contacts pocket card that you can use to gather your family’s information in one place, as well as give a portable version of the information to all members of your family.</a:t>
            </a:r>
          </a:p>
          <a:p>
            <a:pPr marL="173336" indent="-173336" defTabSz="924458" eaLnBrk="1" hangingPunct="1">
              <a:buFont typeface="Arial" panose="020B0604020202020204" pitchFamily="34" charset="0"/>
              <a:buChar char="•"/>
              <a:defRPr/>
            </a:pPr>
            <a:r>
              <a:rPr lang="en-US" altLang="en-US" dirty="0"/>
              <a:t>Are there other items you would like to add to your plan?</a:t>
            </a:r>
            <a:br>
              <a:rPr lang="en-US" altLang="en-US" dirty="0"/>
            </a:br>
            <a:r>
              <a:rPr lang="en-US" altLang="en-US" i="1" dirty="0"/>
              <a:t>Ideas: medical vendors, such as oxygen</a:t>
            </a:r>
            <a:endParaRPr lang="en-US" altLang="en-US" dirty="0"/>
          </a:p>
          <a:p>
            <a:pPr eaLnBrk="1" hangingPunct="1">
              <a:defRPr/>
            </a:pPr>
            <a:endParaRPr lang="en-US" altLang="en-US" dirty="0"/>
          </a:p>
          <a:p>
            <a:pPr eaLnBrk="1" hangingPunct="1">
              <a:defRPr/>
            </a:pPr>
            <a:r>
              <a:rPr lang="en-US" altLang="en-US" dirty="0"/>
              <a:t>In addition to having the numbers, addresses, and other information you need to Connect, it’s also important to think about the mechanisms that you will rely on to communicate. </a:t>
            </a:r>
          </a:p>
          <a:p>
            <a:pPr marL="173336" indent="-173336" eaLnBrk="1" hangingPunct="1">
              <a:buFont typeface="Arial" panose="020B0604020202020204" pitchFamily="34" charset="0"/>
              <a:buChar char="•"/>
              <a:defRPr/>
            </a:pPr>
            <a:r>
              <a:rPr lang="en-US" altLang="en-US" dirty="0"/>
              <a:t>In an emergency, cell phone towers may be overwhelmed by those trying to reach loved ones. When towers are overwhelmed, it is easier to get a text message through than a voice call. In addition, it might be easier to use the internet (e.g., e-mail, social media) to get a message to someone than placing a phone call.</a:t>
            </a:r>
          </a:p>
          <a:p>
            <a:pPr marL="173336" indent="-173336" eaLnBrk="1" hangingPunct="1">
              <a:buFont typeface="Arial" panose="020B0604020202020204" pitchFamily="34" charset="0"/>
              <a:buChar char="•"/>
              <a:defRPr/>
            </a:pPr>
            <a:r>
              <a:rPr lang="en-US" altLang="en-US" dirty="0"/>
              <a:t>Also, if you have a house phone, does it work when the power goes out?</a:t>
            </a:r>
          </a:p>
        </p:txBody>
      </p:sp>
      <p:sp>
        <p:nvSpPr>
          <p:cNvPr id="4" name="Slide Number Placeholder 3"/>
          <p:cNvSpPr>
            <a:spLocks noGrp="1"/>
          </p:cNvSpPr>
          <p:nvPr>
            <p:ph type="sldNum" sz="quarter" idx="5"/>
          </p:nvPr>
        </p:nvSpPr>
        <p:spPr/>
        <p:txBody>
          <a:bodyPr/>
          <a:lstStyle/>
          <a:p>
            <a:fld id="{22092EEB-9D7B-4F73-ADA9-39CF4C87A097}" type="slidenum">
              <a:rPr lang="en-US" smtClean="0"/>
              <a:t>9</a:t>
            </a:fld>
            <a:endParaRPr lang="en-US"/>
          </a:p>
        </p:txBody>
      </p:sp>
    </p:spTree>
    <p:extLst>
      <p:ext uri="{BB962C8B-B14F-4D97-AF65-F5344CB8AC3E}">
        <p14:creationId xmlns:p14="http://schemas.microsoft.com/office/powerpoint/2010/main" val="29070366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24" y="121799"/>
            <a:ext cx="12206624" cy="387511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42" y="3627882"/>
            <a:ext cx="2478024" cy="1858518"/>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9012" y="3652401"/>
            <a:ext cx="2476500" cy="1651000"/>
          </a:xfrm>
          <a:prstGeom prst="rect">
            <a:avLst/>
          </a:prstGeom>
        </p:spPr>
      </p:pic>
      <p:pic>
        <p:nvPicPr>
          <p:cNvPr id="15" name="Picture 8" descr="http://tse1.mm.bing.net/th?&amp;id=JN.tPUAspRXK8t3EK4x02D7pg&amp;w=300&amp;h=300&amp;c=0&amp;pid=1.9&amp;rs=0&amp;p=0"/>
          <p:cNvPicPr>
            <a:picLocks noChangeAspect="1" noChangeArrowheads="1"/>
          </p:cNvPicPr>
          <p:nvPr userDrawn="1"/>
        </p:nvPicPr>
        <p:blipFill rotWithShape="1">
          <a:blip r:embed="rId5">
            <a:extLst>
              <a:ext uri="{28A0092B-C50C-407E-A947-70E740481C1C}">
                <a14:useLocalDpi xmlns:a14="http://schemas.microsoft.com/office/drawing/2010/main" val="0"/>
              </a:ext>
            </a:extLst>
          </a:blip>
          <a:stretch/>
        </p:blipFill>
        <p:spPr bwMode="auto">
          <a:xfrm>
            <a:off x="9713976" y="3657600"/>
            <a:ext cx="2478024" cy="1618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HSEM\Public Information\Shared\CreativeMaterialsHardDrive\Photos\ShootPhotos-LaritzaLopezCamera\IMG_0913.JPG"/>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349528" y="3624631"/>
            <a:ext cx="2475630" cy="16504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HSEM\Public Information\Shared\CreativeMaterialsHardDrive\Photos\FamilyJordyn\IMG_0827.JPG"/>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429973" y="3662624"/>
            <a:ext cx="2478024" cy="16534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4663" y="5122138"/>
            <a:ext cx="12226665" cy="1735862"/>
          </a:xfrm>
          <a:prstGeom prst="rect">
            <a:avLst/>
          </a:prstGeom>
          <a:solidFill>
            <a:srgbClr val="00254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34663" y="5105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5206021"/>
            <a:ext cx="10871200" cy="735012"/>
          </a:xfrm>
        </p:spPr>
        <p:txBody>
          <a:bodyPr anchor="b"/>
          <a:lstStyle>
            <a:lvl1pPr algn="l">
              <a:defRPr>
                <a:solidFill>
                  <a:schemeClr val="bg1"/>
                </a:solidFill>
              </a:defRPr>
            </a:lvl1pPr>
          </a:lstStyle>
          <a:p>
            <a:r>
              <a:rPr lang="en-US"/>
              <a:t>Click to edit Master title style</a:t>
            </a:r>
            <a:endParaRPr lang="en-US" dirty="0"/>
          </a:p>
        </p:txBody>
      </p:sp>
      <p:cxnSp>
        <p:nvCxnSpPr>
          <p:cNvPr id="16" name="Straight Connector 15"/>
          <p:cNvCxnSpPr/>
          <p:nvPr userDrawn="1"/>
        </p:nvCxnSpPr>
        <p:spPr>
          <a:xfrm>
            <a:off x="-27542" y="3624631"/>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lumMod val="75000"/>
                  </a:schemeClr>
                </a:solidFill>
                <a:latin typeface="+mj-lt"/>
                <a:cs typeface="Arial" panose="020B0604020202020204" pitchFamily="34" charset="0"/>
              </a:rPr>
              <a:t>New</a:t>
            </a:r>
            <a:r>
              <a:rPr lang="en-US" sz="1200" b="0" baseline="0" dirty="0">
                <a:solidFill>
                  <a:schemeClr val="bg1">
                    <a:lumMod val="75000"/>
                  </a:schemeClr>
                </a:solidFill>
                <a:latin typeface="+mj-lt"/>
                <a:cs typeface="Arial" panose="020B0604020202020204" pitchFamily="34" charset="0"/>
              </a:rPr>
              <a:t> Hampshire</a:t>
            </a:r>
            <a:r>
              <a:rPr lang="en-US" sz="1200" b="0" dirty="0">
                <a:solidFill>
                  <a:schemeClr val="bg1">
                    <a:lumMod val="75000"/>
                  </a:schemeClr>
                </a:solidFill>
                <a:latin typeface="+mj-lt"/>
                <a:cs typeface="Arial" panose="020B0604020202020204" pitchFamily="34" charset="0"/>
              </a:rPr>
              <a:t> Department of Safety </a:t>
            </a:r>
            <a:r>
              <a:rPr lang="en-US" sz="1200" b="0" baseline="0" dirty="0">
                <a:solidFill>
                  <a:schemeClr val="bg1">
                    <a:lumMod val="75000"/>
                  </a:schemeClr>
                </a:solidFill>
                <a:latin typeface="+mj-lt"/>
                <a:cs typeface="Arial" panose="020B0604020202020204" pitchFamily="34" charset="0"/>
              </a:rPr>
              <a:t> </a:t>
            </a:r>
            <a:r>
              <a:rPr lang="en-US" sz="1200" b="0" baseline="0" dirty="0">
                <a:solidFill>
                  <a:schemeClr val="bg1">
                    <a:lumMod val="75000"/>
                  </a:schemeClr>
                </a:solidFill>
                <a:latin typeface="+mj-lt"/>
                <a:cs typeface="Arial" panose="020B0604020202020204" pitchFamily="34" charset="0"/>
                <a:sym typeface="Wingdings"/>
              </a:rPr>
              <a:t>  </a:t>
            </a:r>
            <a:r>
              <a:rPr lang="en-US" sz="1200" b="0" dirty="0">
                <a:solidFill>
                  <a:schemeClr val="bg1">
                    <a:lumMod val="75000"/>
                  </a:schemeClr>
                </a:solidFill>
                <a:latin typeface="+mj-lt"/>
                <a:cs typeface="Arial" panose="020B0604020202020204" pitchFamily="34" charset="0"/>
              </a:rPr>
              <a:t>Division of Homeland Security</a:t>
            </a:r>
            <a:r>
              <a:rPr lang="en-US" sz="1200" b="0" baseline="0" dirty="0">
                <a:solidFill>
                  <a:schemeClr val="bg1">
                    <a:lumMod val="75000"/>
                  </a:schemeClr>
                </a:solidFill>
                <a:latin typeface="+mj-lt"/>
                <a:cs typeface="Arial" panose="020B0604020202020204" pitchFamily="34" charset="0"/>
              </a:rPr>
              <a:t> &amp; Emergency Management</a:t>
            </a:r>
            <a:endParaRPr lang="en-US" sz="1200" b="0" dirty="0">
              <a:solidFill>
                <a:schemeClr val="bg1">
                  <a:lumMod val="75000"/>
                </a:schemeClr>
              </a:solidFill>
              <a:latin typeface="+mj-lt"/>
              <a:cs typeface="Arial" panose="020B0604020202020204" pitchFamily="34" charset="0"/>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0950" y="178972"/>
            <a:ext cx="2917373" cy="1290716"/>
          </a:xfrm>
          <a:prstGeom prst="rect">
            <a:avLst/>
          </a:prstGeom>
        </p:spPr>
      </p:pic>
    </p:spTree>
    <p:extLst>
      <p:ext uri="{BB962C8B-B14F-4D97-AF65-F5344CB8AC3E}">
        <p14:creationId xmlns:p14="http://schemas.microsoft.com/office/powerpoint/2010/main" val="37087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152400"/>
            <a:ext cx="12192000" cy="67056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18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1" y="1341439"/>
            <a:ext cx="10706100" cy="46037"/>
          </a:xfrm>
          <a:prstGeom prst="rect">
            <a:avLst/>
          </a:prstGeom>
          <a:gradFill flip="none" rotWithShape="1">
            <a:gsLst>
              <a:gs pos="0">
                <a:schemeClr val="tx2">
                  <a:lumMod val="20000"/>
                  <a:lumOff val="80000"/>
                  <a:alpha val="76000"/>
                </a:schemeClr>
              </a:gs>
              <a:gs pos="100000">
                <a:schemeClr val="tx2">
                  <a:lumMod val="20000"/>
                  <a:lumOff val="80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1"/>
          <p:cNvSpPr>
            <a:spLocks noGrp="1"/>
          </p:cNvSpPr>
          <p:nvPr>
            <p:ph type="title"/>
          </p:nvPr>
        </p:nvSpPr>
        <p:spPr>
          <a:xfrm>
            <a:off x="304800" y="212725"/>
            <a:ext cx="11582400" cy="1098550"/>
          </a:xfrm>
        </p:spPr>
        <p:txBody>
          <a:bodyPr/>
          <a:lstStyle/>
          <a:p>
            <a:r>
              <a:rPr lang="en-US"/>
              <a:t>Click to edit Master title style</a:t>
            </a:r>
          </a:p>
        </p:txBody>
      </p:sp>
      <p:sp>
        <p:nvSpPr>
          <p:cNvPr id="4" name="Content Placeholder 2"/>
          <p:cNvSpPr>
            <a:spLocks noGrp="1"/>
          </p:cNvSpPr>
          <p:nvPr>
            <p:ph idx="1"/>
          </p:nvPr>
        </p:nvSpPr>
        <p:spPr>
          <a:xfrm>
            <a:off x="304800" y="1929009"/>
            <a:ext cx="11582400" cy="4608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304800" y="1390390"/>
            <a:ext cx="11582400" cy="475989"/>
          </a:xfrm>
        </p:spPr>
        <p:txBody>
          <a:bodyPr/>
          <a:lstStyle>
            <a:lvl1pPr>
              <a:buNone/>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89258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 b="5202"/>
          <a:stretch/>
        </p:blipFill>
        <p:spPr>
          <a:xfrm>
            <a:off x="-942" y="138217"/>
            <a:ext cx="12192944" cy="4586183"/>
          </a:xfrm>
          <a:prstGeom prst="rect">
            <a:avLst/>
          </a:prstGeom>
        </p:spPr>
      </p:pic>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600" y="4953000"/>
            <a:ext cx="10871200" cy="735012"/>
          </a:xfrm>
        </p:spPr>
        <p:txBody>
          <a:bodyPr anchor="b"/>
          <a:lstStyle>
            <a:lvl1pPr algn="l">
              <a:defRPr>
                <a:solidFill>
                  <a:schemeClr val="bg1">
                    <a:lumMod val="50000"/>
                  </a:schemeClr>
                </a:solidFill>
              </a:defRPr>
            </a:lvl1pPr>
          </a:lstStyle>
          <a:p>
            <a:r>
              <a:rPr lang="en-US"/>
              <a:t>Click to edit Master title style</a:t>
            </a:r>
            <a:endParaRPr lang="en-US" dirty="0"/>
          </a:p>
        </p:txBody>
      </p: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542"/>
                </a:solidFill>
                <a:latin typeface="+mj-lt"/>
                <a:cs typeface="Arial" panose="020B0604020202020204" pitchFamily="34" charset="0"/>
              </a:rPr>
              <a:t>New</a:t>
            </a:r>
            <a:r>
              <a:rPr lang="en-US" sz="1200" b="0" baseline="0" dirty="0">
                <a:solidFill>
                  <a:srgbClr val="002542"/>
                </a:solidFill>
                <a:latin typeface="+mj-lt"/>
                <a:cs typeface="Arial" panose="020B0604020202020204" pitchFamily="34" charset="0"/>
              </a:rPr>
              <a:t> Hampshire</a:t>
            </a:r>
            <a:r>
              <a:rPr lang="en-US" sz="1200" b="0" dirty="0">
                <a:solidFill>
                  <a:srgbClr val="002542"/>
                </a:solidFill>
                <a:latin typeface="+mj-lt"/>
                <a:cs typeface="Arial" panose="020B0604020202020204" pitchFamily="34" charset="0"/>
              </a:rPr>
              <a:t> Department of Safety </a:t>
            </a:r>
            <a:r>
              <a:rPr lang="en-US" sz="1200" b="0" baseline="0" dirty="0">
                <a:solidFill>
                  <a:srgbClr val="002542"/>
                </a:solidFill>
                <a:latin typeface="+mj-lt"/>
                <a:cs typeface="Arial" panose="020B0604020202020204" pitchFamily="34" charset="0"/>
              </a:rPr>
              <a:t> </a:t>
            </a:r>
            <a:r>
              <a:rPr lang="en-US" sz="1200" b="0" baseline="0" dirty="0">
                <a:solidFill>
                  <a:srgbClr val="002542"/>
                </a:solidFill>
                <a:latin typeface="+mj-lt"/>
                <a:cs typeface="Arial" panose="020B0604020202020204" pitchFamily="34" charset="0"/>
                <a:sym typeface="Wingdings"/>
              </a:rPr>
              <a:t>  </a:t>
            </a:r>
            <a:r>
              <a:rPr lang="en-US" sz="1200" b="0" dirty="0">
                <a:solidFill>
                  <a:srgbClr val="002542"/>
                </a:solidFill>
                <a:latin typeface="+mj-lt"/>
                <a:cs typeface="Arial" panose="020B0604020202020204" pitchFamily="34" charset="0"/>
              </a:rPr>
              <a:t>Division of Homeland Security</a:t>
            </a:r>
            <a:r>
              <a:rPr lang="en-US" sz="1200" b="0" baseline="0" dirty="0">
                <a:solidFill>
                  <a:srgbClr val="002542"/>
                </a:solidFill>
                <a:latin typeface="+mj-lt"/>
                <a:cs typeface="Arial" panose="020B0604020202020204" pitchFamily="34" charset="0"/>
              </a:rPr>
              <a:t> &amp; Emergency Management</a:t>
            </a:r>
            <a:endParaRPr lang="en-US" sz="1200" b="0" dirty="0">
              <a:solidFill>
                <a:srgbClr val="002542"/>
              </a:solidFill>
              <a:latin typeface="+mj-lt"/>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950" y="189279"/>
            <a:ext cx="2917373" cy="1290716"/>
          </a:xfrm>
          <a:prstGeom prst="rect">
            <a:avLst/>
          </a:prstGeom>
        </p:spPr>
      </p:pic>
      <p:cxnSp>
        <p:nvCxnSpPr>
          <p:cNvPr id="9" name="Straight Connector 8"/>
          <p:cNvCxnSpPr/>
          <p:nvPr userDrawn="1"/>
        </p:nvCxnSpPr>
        <p:spPr>
          <a:xfrm>
            <a:off x="-34663" y="4724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3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2" b="5202"/>
          <a:stretch/>
        </p:blipFill>
        <p:spPr>
          <a:xfrm>
            <a:off x="-942" y="138217"/>
            <a:ext cx="12192944" cy="4586183"/>
          </a:xfrm>
          <a:prstGeom prst="rect">
            <a:avLst/>
          </a:prstGeom>
        </p:spPr>
      </p:pic>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userDrawn="1"/>
        </p:nvSpPr>
        <p:spPr>
          <a:xfrm>
            <a:off x="2" y="0"/>
            <a:ext cx="12192000" cy="4724400"/>
          </a:xfrm>
          <a:prstGeom prst="rect">
            <a:avLst/>
          </a:prstGeom>
          <a:solidFill>
            <a:srgbClr val="0025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09600" y="4953000"/>
            <a:ext cx="10871200" cy="735012"/>
          </a:xfrm>
        </p:spPr>
        <p:txBody>
          <a:bodyPr anchor="b"/>
          <a:lstStyle>
            <a:lvl1pPr algn="l">
              <a:defRPr>
                <a:solidFill>
                  <a:schemeClr val="bg1">
                    <a:lumMod val="50000"/>
                  </a:schemeClr>
                </a:solidFill>
              </a:defRPr>
            </a:lvl1pPr>
          </a:lstStyle>
          <a:p>
            <a:r>
              <a:rPr lang="en-US"/>
              <a:t>Click to edit Master title style</a:t>
            </a:r>
            <a:endParaRPr lang="en-US" dirty="0"/>
          </a:p>
        </p:txBody>
      </p: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542"/>
                </a:solidFill>
                <a:latin typeface="+mj-lt"/>
                <a:cs typeface="Arial" panose="020B0604020202020204" pitchFamily="34" charset="0"/>
              </a:rPr>
              <a:t>New</a:t>
            </a:r>
            <a:r>
              <a:rPr lang="en-US" sz="1200" b="0" baseline="0" dirty="0">
                <a:solidFill>
                  <a:srgbClr val="002542"/>
                </a:solidFill>
                <a:latin typeface="+mj-lt"/>
                <a:cs typeface="Arial" panose="020B0604020202020204" pitchFamily="34" charset="0"/>
              </a:rPr>
              <a:t> Hampshire</a:t>
            </a:r>
            <a:r>
              <a:rPr lang="en-US" sz="1200" b="0" dirty="0">
                <a:solidFill>
                  <a:srgbClr val="002542"/>
                </a:solidFill>
                <a:latin typeface="+mj-lt"/>
                <a:cs typeface="Arial" panose="020B0604020202020204" pitchFamily="34" charset="0"/>
              </a:rPr>
              <a:t> Department of Safety </a:t>
            </a:r>
            <a:r>
              <a:rPr lang="en-US" sz="1200" b="0" baseline="0" dirty="0">
                <a:solidFill>
                  <a:srgbClr val="002542"/>
                </a:solidFill>
                <a:latin typeface="+mj-lt"/>
                <a:cs typeface="Arial" panose="020B0604020202020204" pitchFamily="34" charset="0"/>
              </a:rPr>
              <a:t> </a:t>
            </a:r>
            <a:r>
              <a:rPr lang="en-US" sz="1200" b="0" baseline="0" dirty="0">
                <a:solidFill>
                  <a:srgbClr val="002542"/>
                </a:solidFill>
                <a:latin typeface="+mj-lt"/>
                <a:cs typeface="Arial" panose="020B0604020202020204" pitchFamily="34" charset="0"/>
                <a:sym typeface="Wingdings"/>
              </a:rPr>
              <a:t>  </a:t>
            </a:r>
            <a:r>
              <a:rPr lang="en-US" sz="1200" b="0" dirty="0">
                <a:solidFill>
                  <a:srgbClr val="002542"/>
                </a:solidFill>
                <a:latin typeface="+mj-lt"/>
                <a:cs typeface="Arial" panose="020B0604020202020204" pitchFamily="34" charset="0"/>
              </a:rPr>
              <a:t>Division of Homeland Security</a:t>
            </a:r>
            <a:r>
              <a:rPr lang="en-US" sz="1200" b="0" baseline="0" dirty="0">
                <a:solidFill>
                  <a:srgbClr val="002542"/>
                </a:solidFill>
                <a:latin typeface="+mj-lt"/>
                <a:cs typeface="Arial" panose="020B0604020202020204" pitchFamily="34" charset="0"/>
              </a:rPr>
              <a:t> &amp; Emergency Management</a:t>
            </a:r>
            <a:endParaRPr lang="en-US" sz="1200" b="0" dirty="0">
              <a:solidFill>
                <a:srgbClr val="002542"/>
              </a:solidFill>
              <a:latin typeface="+mj-lt"/>
              <a:cs typeface="Arial" panose="020B0604020202020204" pitchFamily="34" charset="0"/>
            </a:endParaRPr>
          </a:p>
        </p:txBody>
      </p:sp>
      <p:cxnSp>
        <p:nvCxnSpPr>
          <p:cNvPr id="9" name="Straight Connector 8"/>
          <p:cNvCxnSpPr/>
          <p:nvPr userDrawn="1"/>
        </p:nvCxnSpPr>
        <p:spPr>
          <a:xfrm>
            <a:off x="-34663" y="4724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5427" y="309484"/>
            <a:ext cx="2917373" cy="1290716"/>
          </a:xfrm>
          <a:prstGeom prst="rect">
            <a:avLst/>
          </a:prstGeom>
        </p:spPr>
      </p:pic>
    </p:spTree>
    <p:extLst>
      <p:ext uri="{BB962C8B-B14F-4D97-AF65-F5344CB8AC3E}">
        <p14:creationId xmlns:p14="http://schemas.microsoft.com/office/powerpoint/2010/main" val="285497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6" name="Rectangle 5"/>
          <p:cNvSpPr/>
          <p:nvPr userDrawn="1"/>
        </p:nvSpPr>
        <p:spPr>
          <a:xfrm>
            <a:off x="0" y="1728340"/>
            <a:ext cx="12192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idx="10"/>
          </p:nvPr>
        </p:nvSpPr>
        <p:spPr>
          <a:xfrm>
            <a:off x="685520" y="1989582"/>
            <a:ext cx="109728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36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629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228602"/>
            <a:ext cx="10972800" cy="59477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07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6" name="Rectangle 5"/>
          <p:cNvSpPr/>
          <p:nvPr userDrawn="1"/>
        </p:nvSpPr>
        <p:spPr>
          <a:xfrm>
            <a:off x="0" y="1724144"/>
            <a:ext cx="12192000" cy="4776739"/>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userDrawn="1">
            <p:ph idx="1"/>
          </p:nvPr>
        </p:nvSpPr>
        <p:spPr>
          <a:xfrm>
            <a:off x="685520" y="1989582"/>
            <a:ext cx="109728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786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6294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304802"/>
            <a:ext cx="10972800" cy="58715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566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6" name="Rectangle 5"/>
          <p:cNvSpPr/>
          <p:nvPr userDrawn="1"/>
        </p:nvSpPr>
        <p:spPr>
          <a:xfrm>
            <a:off x="-20097" y="6438900"/>
            <a:ext cx="12212097" cy="4191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84776"/>
            <a:ext cx="109728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solidFill>
                <a:latin typeface="+mj-lt"/>
                <a:cs typeface="Arial" panose="020B0604020202020204" pitchFamily="34" charset="0"/>
              </a:rPr>
              <a:t>New</a:t>
            </a:r>
            <a:r>
              <a:rPr lang="en-US" sz="1200" b="0" baseline="0" dirty="0">
                <a:solidFill>
                  <a:schemeClr val="bg1"/>
                </a:solidFill>
                <a:latin typeface="+mj-lt"/>
                <a:cs typeface="Arial" panose="020B0604020202020204" pitchFamily="34" charset="0"/>
              </a:rPr>
              <a:t> Hampshire</a:t>
            </a:r>
            <a:r>
              <a:rPr lang="en-US" sz="1200" b="0" dirty="0">
                <a:solidFill>
                  <a:schemeClr val="bg1"/>
                </a:solidFill>
                <a:latin typeface="+mj-lt"/>
                <a:cs typeface="Arial" panose="020B0604020202020204" pitchFamily="34" charset="0"/>
              </a:rPr>
              <a:t> Department of Safety </a:t>
            </a:r>
            <a:r>
              <a:rPr lang="en-US" sz="1200" b="0" baseline="0" dirty="0">
                <a:solidFill>
                  <a:schemeClr val="bg1"/>
                </a:solidFill>
                <a:latin typeface="+mj-lt"/>
                <a:cs typeface="Arial" panose="020B0604020202020204" pitchFamily="34" charset="0"/>
              </a:rPr>
              <a:t> </a:t>
            </a:r>
            <a:r>
              <a:rPr lang="en-US" sz="1200" b="0" baseline="0" dirty="0">
                <a:solidFill>
                  <a:schemeClr val="bg1"/>
                </a:solidFill>
                <a:latin typeface="+mj-lt"/>
                <a:cs typeface="Arial" panose="020B0604020202020204" pitchFamily="34" charset="0"/>
                <a:sym typeface="Wingdings"/>
              </a:rPr>
              <a:t>  </a:t>
            </a:r>
            <a:r>
              <a:rPr lang="en-US" sz="1200" b="0" dirty="0">
                <a:solidFill>
                  <a:schemeClr val="bg1"/>
                </a:solidFill>
                <a:latin typeface="+mj-lt"/>
                <a:cs typeface="Arial" panose="020B0604020202020204" pitchFamily="34" charset="0"/>
              </a:rPr>
              <a:t>Division of Homeland Security</a:t>
            </a:r>
            <a:r>
              <a:rPr lang="en-US" sz="1200" b="0" baseline="0" dirty="0">
                <a:solidFill>
                  <a:schemeClr val="bg1"/>
                </a:solidFill>
                <a:latin typeface="+mj-lt"/>
                <a:cs typeface="Arial" panose="020B0604020202020204" pitchFamily="34" charset="0"/>
              </a:rPr>
              <a:t> &amp; Emergency Management</a:t>
            </a:r>
            <a:endParaRPr lang="en-US" sz="1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6903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6" name="Rectangle 5"/>
          <p:cNvSpPr/>
          <p:nvPr userDrawn="1"/>
        </p:nvSpPr>
        <p:spPr>
          <a:xfrm>
            <a:off x="-20097" y="6438900"/>
            <a:ext cx="12212097" cy="4191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84776"/>
            <a:ext cx="109728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solidFill>
                <a:latin typeface="+mj-lt"/>
                <a:cs typeface="Arial" panose="020B0604020202020204" pitchFamily="34" charset="0"/>
              </a:rPr>
              <a:t>New</a:t>
            </a:r>
            <a:r>
              <a:rPr lang="en-US" sz="1200" b="0" baseline="0" dirty="0">
                <a:solidFill>
                  <a:schemeClr val="bg1"/>
                </a:solidFill>
                <a:latin typeface="+mj-lt"/>
                <a:cs typeface="Arial" panose="020B0604020202020204" pitchFamily="34" charset="0"/>
              </a:rPr>
              <a:t> Hampshire</a:t>
            </a:r>
            <a:r>
              <a:rPr lang="en-US" sz="1200" b="0" dirty="0">
                <a:solidFill>
                  <a:schemeClr val="bg1"/>
                </a:solidFill>
                <a:latin typeface="+mj-lt"/>
                <a:cs typeface="Arial" panose="020B0604020202020204" pitchFamily="34" charset="0"/>
              </a:rPr>
              <a:t> Department of Safety </a:t>
            </a:r>
            <a:r>
              <a:rPr lang="en-US" sz="1200" b="0" baseline="0" dirty="0">
                <a:solidFill>
                  <a:schemeClr val="bg1"/>
                </a:solidFill>
                <a:latin typeface="+mj-lt"/>
                <a:cs typeface="Arial" panose="020B0604020202020204" pitchFamily="34" charset="0"/>
              </a:rPr>
              <a:t> </a:t>
            </a:r>
            <a:r>
              <a:rPr lang="en-US" sz="1200" b="0" baseline="0" dirty="0">
                <a:solidFill>
                  <a:schemeClr val="bg1"/>
                </a:solidFill>
                <a:latin typeface="+mj-lt"/>
                <a:cs typeface="Arial" panose="020B0604020202020204" pitchFamily="34" charset="0"/>
                <a:sym typeface="Wingdings"/>
              </a:rPr>
              <a:t>  </a:t>
            </a:r>
            <a:r>
              <a:rPr lang="en-US" sz="1200" b="0" dirty="0">
                <a:solidFill>
                  <a:schemeClr val="bg1"/>
                </a:solidFill>
                <a:latin typeface="+mj-lt"/>
                <a:cs typeface="Arial" panose="020B0604020202020204" pitchFamily="34" charset="0"/>
              </a:rPr>
              <a:t>Division of Homeland Security</a:t>
            </a:r>
            <a:r>
              <a:rPr lang="en-US" sz="1200" b="0" baseline="0" dirty="0">
                <a:solidFill>
                  <a:schemeClr val="bg1"/>
                </a:solidFill>
                <a:latin typeface="+mj-lt"/>
                <a:cs typeface="Arial" panose="020B0604020202020204" pitchFamily="34" charset="0"/>
              </a:rPr>
              <a:t> &amp; Emergency Management</a:t>
            </a:r>
            <a:endParaRPr lang="en-US" sz="1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7826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57186"/>
            <a:ext cx="8373360" cy="100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060"/>
                </a:solidFill>
                <a:latin typeface="+mj-lt"/>
                <a:cs typeface="Arial" panose="020B0604020202020204" pitchFamily="34" charset="0"/>
              </a:rPr>
              <a:t>New</a:t>
            </a:r>
            <a:r>
              <a:rPr lang="en-US" sz="1200" b="0" baseline="0" dirty="0">
                <a:solidFill>
                  <a:srgbClr val="002060"/>
                </a:solidFill>
                <a:latin typeface="+mj-lt"/>
                <a:cs typeface="Arial" panose="020B0604020202020204" pitchFamily="34" charset="0"/>
              </a:rPr>
              <a:t> Hampshire</a:t>
            </a:r>
            <a:r>
              <a:rPr lang="en-US" sz="1200" b="0" dirty="0">
                <a:solidFill>
                  <a:srgbClr val="002060"/>
                </a:solidFill>
                <a:latin typeface="+mj-lt"/>
                <a:cs typeface="Arial" panose="020B0604020202020204" pitchFamily="34" charset="0"/>
              </a:rPr>
              <a:t> Department of Safety </a:t>
            </a:r>
            <a:r>
              <a:rPr lang="en-US" sz="1200" b="0" baseline="0" dirty="0">
                <a:solidFill>
                  <a:srgbClr val="002060"/>
                </a:solidFill>
                <a:latin typeface="+mj-lt"/>
                <a:cs typeface="Arial" panose="020B0604020202020204" pitchFamily="34" charset="0"/>
              </a:rPr>
              <a:t> </a:t>
            </a:r>
            <a:r>
              <a:rPr lang="en-US" sz="1200" b="0" baseline="0" dirty="0">
                <a:solidFill>
                  <a:srgbClr val="002060"/>
                </a:solidFill>
                <a:latin typeface="+mj-lt"/>
                <a:cs typeface="Arial" panose="020B0604020202020204" pitchFamily="34" charset="0"/>
                <a:sym typeface="Wingdings"/>
              </a:rPr>
              <a:t>  </a:t>
            </a:r>
            <a:r>
              <a:rPr lang="en-US" sz="1200" b="0" dirty="0">
                <a:solidFill>
                  <a:srgbClr val="002060"/>
                </a:solidFill>
                <a:latin typeface="+mj-lt"/>
                <a:cs typeface="Arial" panose="020B0604020202020204" pitchFamily="34" charset="0"/>
              </a:rPr>
              <a:t>Division of Homeland Security</a:t>
            </a:r>
            <a:r>
              <a:rPr lang="en-US" sz="1200" b="0" baseline="0" dirty="0">
                <a:solidFill>
                  <a:srgbClr val="002060"/>
                </a:solidFill>
                <a:latin typeface="+mj-lt"/>
                <a:cs typeface="Arial" panose="020B0604020202020204" pitchFamily="34" charset="0"/>
              </a:rPr>
              <a:t> &amp; Emergency Management</a:t>
            </a:r>
            <a:endParaRPr lang="en-US" sz="1200" b="0" dirty="0">
              <a:solidFill>
                <a:srgbClr val="002060"/>
              </a:solidFill>
              <a:latin typeface="+mj-lt"/>
              <a:cs typeface="Arial" panose="020B0604020202020204" pitchFamily="34" charset="0"/>
            </a:endParaRPr>
          </a:p>
        </p:txBody>
      </p:sp>
      <p:sp>
        <p:nvSpPr>
          <p:cNvPr id="8" name="Rectangle 7"/>
          <p:cNvSpPr/>
          <p:nvPr/>
        </p:nvSpPr>
        <p:spPr>
          <a:xfrm>
            <a:off x="-15240" y="0"/>
            <a:ext cx="12225528" cy="152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9372600" y="373952"/>
            <a:ext cx="2194666" cy="96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9326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90" r:id="rId4"/>
    <p:sldLayoutId id="2147483684" r:id="rId5"/>
    <p:sldLayoutId id="2147483678" r:id="rId6"/>
    <p:sldLayoutId id="2147483683" r:id="rId7"/>
    <p:sldLayoutId id="2147483681" r:id="rId8"/>
    <p:sldLayoutId id="2147483682" r:id="rId9"/>
    <p:sldLayoutId id="2147483689" r:id="rId10"/>
    <p:sldLayoutId id="2147483702" r:id="rId11"/>
  </p:sldLayoutIdLst>
  <p:txStyles>
    <p:titleStyle>
      <a:lvl1pPr algn="l" defTabSz="914400" rtl="0" eaLnBrk="1" latinLnBrk="0" hangingPunct="1">
        <a:spcBef>
          <a:spcPct val="0"/>
        </a:spcBef>
        <a:buNone/>
        <a:defRPr sz="3600" b="1" kern="1200">
          <a:solidFill>
            <a:schemeClr val="bg1">
              <a:lumMod val="50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6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6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6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RKJ4gwcDI6w?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5941032"/>
            <a:ext cx="10871200" cy="612167"/>
          </a:xfrm>
        </p:spPr>
        <p:txBody>
          <a:bodyPr>
            <a:normAutofit fontScale="85000" lnSpcReduction="10000"/>
          </a:bodyPr>
          <a:lstStyle/>
          <a:p>
            <a:pPr eaLnBrk="1" hangingPunct="1"/>
            <a:r>
              <a:rPr lang="en-US" altLang="en-US" sz="2800" dirty="0"/>
              <a:t>&lt;Insert Training Location&gt; &lt;Insert Training Date&gt; Trainers: &lt;Insert Names&gt;</a:t>
            </a:r>
          </a:p>
        </p:txBody>
      </p:sp>
      <p:sp>
        <p:nvSpPr>
          <p:cNvPr id="3" name="Title 2"/>
          <p:cNvSpPr>
            <a:spLocks noGrp="1"/>
          </p:cNvSpPr>
          <p:nvPr>
            <p:ph type="ctrTitle"/>
          </p:nvPr>
        </p:nvSpPr>
        <p:spPr/>
        <p:txBody>
          <a:bodyPr>
            <a:normAutofit fontScale="90000"/>
          </a:bodyPr>
          <a:lstStyle/>
          <a:p>
            <a:r>
              <a:rPr lang="en-US" sz="3600" dirty="0"/>
              <a:t>A Personal Plan for All Emergencies - Be Ready, NH!</a:t>
            </a:r>
            <a:endParaRPr lang="en-US" dirty="0"/>
          </a:p>
        </p:txBody>
      </p:sp>
    </p:spTree>
    <p:extLst>
      <p:ext uri="{BB962C8B-B14F-4D97-AF65-F5344CB8AC3E}">
        <p14:creationId xmlns:p14="http://schemas.microsoft.com/office/powerpoint/2010/main" val="81650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Sign up for alerts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r>
              <a:rPr lang="en-US" dirty="0"/>
              <a:t>Local</a:t>
            </a:r>
          </a:p>
          <a:p>
            <a:r>
              <a:rPr lang="en-US" dirty="0"/>
              <a:t>ReadyNH.gov</a:t>
            </a:r>
          </a:p>
          <a:p>
            <a:r>
              <a:rPr lang="en-US" dirty="0"/>
              <a:t>FEMA app</a:t>
            </a:r>
          </a:p>
          <a:p>
            <a:r>
              <a:rPr lang="en-US" dirty="0"/>
              <a:t>Weather app</a:t>
            </a:r>
          </a:p>
        </p:txBody>
      </p:sp>
    </p:spTree>
    <p:extLst>
      <p:ext uri="{BB962C8B-B14F-4D97-AF65-F5344CB8AC3E}">
        <p14:creationId xmlns:p14="http://schemas.microsoft.com/office/powerpoint/2010/main" val="254872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dirty="0"/>
              <a:t>Stay informed</a:t>
            </a:r>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a:spcAft>
                <a:spcPts val="1800"/>
              </a:spcAft>
            </a:pPr>
            <a:r>
              <a:rPr lang="en-US" sz="3200" dirty="0">
                <a:solidFill>
                  <a:schemeClr val="bg1"/>
                </a:solidFill>
              </a:rPr>
              <a:t>Sign up for your local alert system</a:t>
            </a:r>
          </a:p>
          <a:p>
            <a:pPr>
              <a:spcAft>
                <a:spcPts val="1800"/>
              </a:spcAft>
            </a:pPr>
            <a:r>
              <a:rPr lang="en-US" sz="3200" dirty="0">
                <a:solidFill>
                  <a:schemeClr val="bg1"/>
                </a:solidFill>
              </a:rPr>
              <a:t>Monitor the weather</a:t>
            </a:r>
          </a:p>
        </p:txBody>
      </p:sp>
    </p:spTree>
    <p:extLst>
      <p:ext uri="{BB962C8B-B14F-4D97-AF65-F5344CB8AC3E}">
        <p14:creationId xmlns:p14="http://schemas.microsoft.com/office/powerpoint/2010/main" val="113903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Workplace Preparedness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eaLnBrk="1" hangingPunct="1"/>
            <a:r>
              <a:rPr lang="en-US" altLang="en-US" dirty="0"/>
              <a:t>Shelter-in-place</a:t>
            </a:r>
          </a:p>
          <a:p>
            <a:pPr eaLnBrk="1" hangingPunct="1"/>
            <a:r>
              <a:rPr lang="en-US" altLang="en-US" dirty="0"/>
              <a:t>Evacuate</a:t>
            </a:r>
          </a:p>
          <a:p>
            <a:pPr lvl="1" eaLnBrk="1" hangingPunct="1"/>
            <a:r>
              <a:rPr lang="en-US" altLang="en-US" dirty="0"/>
              <a:t>Alternative work arrangements</a:t>
            </a:r>
          </a:p>
          <a:p>
            <a:pPr eaLnBrk="1" hangingPunct="1"/>
            <a:r>
              <a:rPr lang="en-US" altLang="en-US" dirty="0"/>
              <a:t>Emergency phone tree or other alert system for employees</a:t>
            </a:r>
          </a:p>
          <a:p>
            <a:pPr eaLnBrk="1" hangingPunct="1"/>
            <a:r>
              <a:rPr lang="en-US" altLang="en-US" dirty="0"/>
              <a:t>Other ideas?</a:t>
            </a:r>
          </a:p>
        </p:txBody>
      </p:sp>
    </p:spTree>
    <p:extLst>
      <p:ext uri="{BB962C8B-B14F-4D97-AF65-F5344CB8AC3E}">
        <p14:creationId xmlns:p14="http://schemas.microsoft.com/office/powerpoint/2010/main" val="117925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Review Your Plan and Kit</a:t>
            </a:r>
            <a:endParaRPr lang="en-US" dirty="0"/>
          </a:p>
        </p:txBody>
      </p:sp>
      <p:pic>
        <p:nvPicPr>
          <p:cNvPr id="4" name="Picture 6" descr="Review">
            <a:extLst>
              <a:ext uri="{FF2B5EF4-FFF2-40B4-BE49-F238E27FC236}">
                <a16:creationId xmlns:a16="http://schemas.microsoft.com/office/drawing/2014/main" id="{75343380-F544-B03F-C7A6-5687C400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981200"/>
            <a:ext cx="40386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553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Support Others</a:t>
            </a:r>
            <a:endParaRPr lang="en-US" dirty="0"/>
          </a:p>
        </p:txBody>
      </p:sp>
      <p:pic>
        <p:nvPicPr>
          <p:cNvPr id="4" name="Picture 3" descr="Support">
            <a:extLst>
              <a:ext uri="{FF2B5EF4-FFF2-40B4-BE49-F238E27FC236}">
                <a16:creationId xmlns:a16="http://schemas.microsoft.com/office/drawing/2014/main" id="{A18099F2-15C8-31DD-54B9-2712BD776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057400"/>
            <a:ext cx="40386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522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a:extLst>
              <a:ext uri="{FF2B5EF4-FFF2-40B4-BE49-F238E27FC236}">
                <a16:creationId xmlns:a16="http://schemas.microsoft.com/office/drawing/2014/main" id="{A94F4BF8-129D-64DA-D3A0-2A83A46AECD3}"/>
              </a:ext>
            </a:extLst>
          </p:cNvPr>
          <p:cNvPicPr>
            <a:picLocks noChangeAspect="1"/>
          </p:cNvPicPr>
          <p:nvPr/>
        </p:nvPicPr>
        <p:blipFill>
          <a:blip r:embed="rId3"/>
          <a:stretch>
            <a:fillRect/>
          </a:stretch>
        </p:blipFill>
        <p:spPr>
          <a:xfrm>
            <a:off x="609600" y="1953193"/>
            <a:ext cx="10972800" cy="2574805"/>
          </a:xfrm>
          <a:prstGeom prst="rect">
            <a:avLst/>
          </a:prstGeom>
          <a:noFill/>
        </p:spPr>
      </p:pic>
    </p:spTree>
    <p:extLst>
      <p:ext uri="{BB962C8B-B14F-4D97-AF65-F5344CB8AC3E}">
        <p14:creationId xmlns:p14="http://schemas.microsoft.com/office/powerpoint/2010/main" val="278698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Questions?</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
          </p:nvPr>
        </p:nvSpPr>
        <p:spPr>
          <a:xfrm>
            <a:off x="685520" y="1989582"/>
            <a:ext cx="10972800" cy="2887218"/>
          </a:xfrm>
        </p:spPr>
        <p:txBody>
          <a:bodyPr/>
          <a:lstStyle/>
          <a:p>
            <a:pPr marL="0" indent="0" algn="ctr" eaLnBrk="1" hangingPunct="1">
              <a:buFont typeface="Arial" panose="020B0604020202020204" pitchFamily="34" charset="0"/>
              <a:buNone/>
            </a:pPr>
            <a:r>
              <a:rPr lang="en-US" altLang="en-US" dirty="0"/>
              <a:t>Please complete your evaluation!</a:t>
            </a:r>
          </a:p>
        </p:txBody>
      </p:sp>
    </p:spTree>
    <p:extLst>
      <p:ext uri="{BB962C8B-B14F-4D97-AF65-F5344CB8AC3E}">
        <p14:creationId xmlns:p14="http://schemas.microsoft.com/office/powerpoint/2010/main" val="58371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Special Thanks to . . .</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pPr marL="0" indent="0" eaLnBrk="1" hangingPunct="1">
              <a:buFont typeface="Wingdings" pitchFamily="2" charset="2"/>
              <a:buNone/>
              <a:defRPr/>
            </a:pPr>
            <a:r>
              <a:rPr lang="en-US" altLang="en-US" sz="3200" dirty="0"/>
              <a:t>Developed in collaboration with the Community Health Institute, NH DHHS, NH HSEM, </a:t>
            </a:r>
            <a:r>
              <a:rPr lang="en-US" altLang="en-US" sz="3200" dirty="0" err="1"/>
              <a:t>VolunteerNH</a:t>
            </a:r>
            <a:r>
              <a:rPr lang="en-US" altLang="en-US" sz="3200" dirty="0"/>
              <a:t>, the American Red Cross, and the Public Health Networks based on material developed by the Cambridge Advance Practice Center for Emergency Preparedness through a cooperative agreement from CDC to NACCHO. These materials do not necessarily represent the official views of CDC or NACCHO.</a:t>
            </a:r>
          </a:p>
        </p:txBody>
      </p:sp>
    </p:spTree>
    <p:extLst>
      <p:ext uri="{BB962C8B-B14F-4D97-AF65-F5344CB8AC3E}">
        <p14:creationId xmlns:p14="http://schemas.microsoft.com/office/powerpoint/2010/main" val="396277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Learning Objectives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normAutofit fontScale="92500" lnSpcReduction="20000"/>
          </a:bodyPr>
          <a:lstStyle/>
          <a:p>
            <a:pPr eaLnBrk="1" fontAlgn="auto" hangingPunct="1">
              <a:spcAft>
                <a:spcPts val="0"/>
              </a:spcAft>
              <a:defRPr/>
            </a:pPr>
            <a:r>
              <a:rPr lang="en-US" sz="3800" dirty="0"/>
              <a:t>After this workshop, participants will be able to:</a:t>
            </a:r>
          </a:p>
          <a:p>
            <a:pPr lvl="1" eaLnBrk="1" fontAlgn="auto" hangingPunct="1">
              <a:spcAft>
                <a:spcPts val="0"/>
              </a:spcAft>
              <a:defRPr/>
            </a:pPr>
            <a:r>
              <a:rPr lang="en-US" sz="3500" dirty="0"/>
              <a:t>Understand the importance of personal preparedness</a:t>
            </a:r>
          </a:p>
          <a:p>
            <a:pPr lvl="1" eaLnBrk="1" fontAlgn="auto" hangingPunct="1">
              <a:spcAft>
                <a:spcPts val="0"/>
              </a:spcAft>
              <a:defRPr/>
            </a:pPr>
            <a:r>
              <a:rPr lang="en-US" sz="3500" dirty="0"/>
              <a:t>Identify personal barriers to planning</a:t>
            </a:r>
          </a:p>
          <a:p>
            <a:pPr lvl="1" eaLnBrk="1" fontAlgn="auto" hangingPunct="1">
              <a:spcAft>
                <a:spcPts val="0"/>
              </a:spcAft>
              <a:defRPr/>
            </a:pPr>
            <a:r>
              <a:rPr lang="en-US" sz="3500" dirty="0"/>
              <a:t>Assess their level of preparedness</a:t>
            </a:r>
          </a:p>
          <a:p>
            <a:pPr lvl="1" eaLnBrk="1" fontAlgn="auto" hangingPunct="1">
              <a:spcAft>
                <a:spcPts val="0"/>
              </a:spcAft>
              <a:defRPr/>
            </a:pPr>
            <a:r>
              <a:rPr lang="en-US" sz="3500" dirty="0"/>
              <a:t>Use resources on ReadyNH.gov</a:t>
            </a:r>
          </a:p>
          <a:p>
            <a:pPr lvl="1" eaLnBrk="1" fontAlgn="auto" hangingPunct="1">
              <a:spcAft>
                <a:spcPts val="0"/>
              </a:spcAft>
              <a:defRPr/>
            </a:pPr>
            <a:r>
              <a:rPr lang="en-US" sz="3500" dirty="0"/>
              <a:t>Sign up for NH Alerts</a:t>
            </a:r>
          </a:p>
          <a:p>
            <a:pPr lvl="1" eaLnBrk="1" fontAlgn="auto" hangingPunct="1">
              <a:spcAft>
                <a:spcPts val="0"/>
              </a:spcAft>
              <a:defRPr/>
            </a:pPr>
            <a:r>
              <a:rPr lang="en-US" sz="3500" dirty="0"/>
              <a:t>Identify steps they can take to develop or improve their emergency plan</a:t>
            </a:r>
          </a:p>
        </p:txBody>
      </p:sp>
    </p:spTree>
    <p:extLst>
      <p:ext uri="{BB962C8B-B14F-4D97-AF65-F5344CB8AC3E}">
        <p14:creationId xmlns:p14="http://schemas.microsoft.com/office/powerpoint/2010/main" val="56800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normAutofit fontScale="90000"/>
          </a:bodyPr>
          <a:lstStyle/>
          <a:p>
            <a:r>
              <a:rPr lang="en-US" altLang="en-US" sz="3600" dirty="0"/>
              <a:t>Preparing a Family Emergency Kit</a:t>
            </a:r>
            <a:br>
              <a:rPr lang="en-US" altLang="en-US" sz="3600" dirty="0"/>
            </a:br>
            <a:r>
              <a:rPr lang="en-US" altLang="en-US" sz="3600" dirty="0"/>
              <a:t>(in Plain English)</a:t>
            </a:r>
            <a:endParaRPr lang="en-US" dirty="0"/>
          </a:p>
        </p:txBody>
      </p:sp>
      <p:pic>
        <p:nvPicPr>
          <p:cNvPr id="3" name="Online Media 2" title="FEMA Emergency Kit">
            <a:hlinkClick r:id="" action="ppaction://media"/>
            <a:extLst>
              <a:ext uri="{FF2B5EF4-FFF2-40B4-BE49-F238E27FC236}">
                <a16:creationId xmlns:a16="http://schemas.microsoft.com/office/drawing/2014/main" id="{AA10225A-0414-F2E5-1994-2C63D2A6D802}"/>
              </a:ext>
            </a:extLst>
          </p:cNvPr>
          <p:cNvPicPr>
            <a:picLocks noRot="1" noChangeAspect="1"/>
          </p:cNvPicPr>
          <p:nvPr>
            <a:videoFile r:link="rId1"/>
          </p:nvPr>
        </p:nvPicPr>
        <p:blipFill>
          <a:blip r:embed="rId4"/>
          <a:stretch>
            <a:fillRect/>
          </a:stretch>
        </p:blipFill>
        <p:spPr>
          <a:xfrm>
            <a:off x="2096174" y="1828800"/>
            <a:ext cx="7999652" cy="4519803"/>
          </a:xfrm>
          <a:prstGeom prst="rect">
            <a:avLst/>
          </a:prstGeom>
        </p:spPr>
      </p:pic>
    </p:spTree>
    <p:extLst>
      <p:ext uri="{BB962C8B-B14F-4D97-AF65-F5344CB8AC3E}">
        <p14:creationId xmlns:p14="http://schemas.microsoft.com/office/powerpoint/2010/main" val="12295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Activity</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a:xfrm>
            <a:off x="685520" y="1989582"/>
            <a:ext cx="5410480" cy="4258818"/>
          </a:xfrm>
        </p:spPr>
        <p:txBody>
          <a:bodyPr/>
          <a:lstStyle/>
          <a:p>
            <a:r>
              <a:rPr lang="en-US" altLang="en-US" dirty="0"/>
              <a:t>Complete the Emergency Kit checklist to assess your level of preparedness</a:t>
            </a:r>
          </a:p>
        </p:txBody>
      </p:sp>
      <p:pic>
        <p:nvPicPr>
          <p:cNvPr id="4" name="Picture 2">
            <a:extLst>
              <a:ext uri="{FF2B5EF4-FFF2-40B4-BE49-F238E27FC236}">
                <a16:creationId xmlns:a16="http://schemas.microsoft.com/office/drawing/2014/main" id="{43F4DA43-BD96-F517-3E49-446699BB8C3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p:blipFill>
        <p:spPr bwMode="auto">
          <a:xfrm>
            <a:off x="7315200" y="1989582"/>
            <a:ext cx="3128922"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81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Approach to Preparedness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eaLnBrk="1" hangingPunct="1"/>
            <a:r>
              <a:rPr lang="en-US" altLang="en-US" dirty="0"/>
              <a:t>Have plans in place to:</a:t>
            </a:r>
          </a:p>
          <a:p>
            <a:pPr lvl="1" eaLnBrk="1" hangingPunct="1"/>
            <a:r>
              <a:rPr lang="en-US" altLang="en-US" dirty="0"/>
              <a:t>Shelter-in-Place</a:t>
            </a:r>
          </a:p>
          <a:p>
            <a:pPr lvl="1" eaLnBrk="1" hangingPunct="1"/>
            <a:r>
              <a:rPr lang="en-US" altLang="en-US" dirty="0"/>
              <a:t>Evacuate</a:t>
            </a:r>
          </a:p>
          <a:p>
            <a:pPr lvl="1" eaLnBrk="1" hangingPunct="1"/>
            <a:r>
              <a:rPr lang="en-US" altLang="en-US" dirty="0"/>
              <a:t>Connect with loved ones</a:t>
            </a:r>
          </a:p>
        </p:txBody>
      </p:sp>
    </p:spTree>
    <p:extLst>
      <p:ext uri="{BB962C8B-B14F-4D97-AF65-F5344CB8AC3E}">
        <p14:creationId xmlns:p14="http://schemas.microsoft.com/office/powerpoint/2010/main" val="9708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Shelter-in-Place</a:t>
            </a:r>
            <a:endParaRPr lang="en-US" dirty="0"/>
          </a:p>
        </p:txBody>
      </p:sp>
      <p:pic>
        <p:nvPicPr>
          <p:cNvPr id="4" name="Picture 6" descr="Food &amp; Water">
            <a:extLst>
              <a:ext uri="{FF2B5EF4-FFF2-40B4-BE49-F238E27FC236}">
                <a16:creationId xmlns:a16="http://schemas.microsoft.com/office/drawing/2014/main" id="{7F3E9E8F-304F-33BF-9BCE-A4C447093A5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8600" y="2286000"/>
            <a:ext cx="3754581" cy="375458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First Aid">
            <a:extLst>
              <a:ext uri="{FF2B5EF4-FFF2-40B4-BE49-F238E27FC236}">
                <a16:creationId xmlns:a16="http://schemas.microsoft.com/office/drawing/2014/main" id="{DCF991B3-8757-65BD-3EFA-6D7079EFA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219" y="2286000"/>
            <a:ext cx="3754581" cy="3754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Tools &amp; Items">
            <a:extLst>
              <a:ext uri="{FF2B5EF4-FFF2-40B4-BE49-F238E27FC236}">
                <a16:creationId xmlns:a16="http://schemas.microsoft.com/office/drawing/2014/main" id="{3FF7CFA3-4B58-EEF0-B5EE-22B6169FF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631" y="2285475"/>
            <a:ext cx="3559969" cy="3758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406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Evacuate</a:t>
            </a:r>
            <a:endParaRPr lang="en-US" dirty="0"/>
          </a:p>
        </p:txBody>
      </p:sp>
      <p:pic>
        <p:nvPicPr>
          <p:cNvPr id="4" name="Picture 4" descr="Evacuation">
            <a:extLst>
              <a:ext uri="{FF2B5EF4-FFF2-40B4-BE49-F238E27FC236}">
                <a16:creationId xmlns:a16="http://schemas.microsoft.com/office/drawing/2014/main" id="{7B4B0987-66CA-C906-6C01-915C26968F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76700" y="2133600"/>
            <a:ext cx="4038600" cy="40401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Tips for Preparing on a Budget</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normAutofit lnSpcReduction="10000"/>
          </a:bodyPr>
          <a:lstStyle/>
          <a:p>
            <a:pPr eaLnBrk="1" hangingPunct="1"/>
            <a:r>
              <a:rPr lang="en-US" altLang="en-US" sz="3200" dirty="0"/>
              <a:t>Have your preparedness shopping list ready and watch for sales</a:t>
            </a:r>
          </a:p>
          <a:p>
            <a:pPr eaLnBrk="1" hangingPunct="1"/>
            <a:r>
              <a:rPr lang="en-US" altLang="en-US" sz="3200" dirty="0"/>
              <a:t>Stockpile tap water</a:t>
            </a:r>
          </a:p>
          <a:p>
            <a:pPr eaLnBrk="1" hangingPunct="1"/>
            <a:r>
              <a:rPr lang="en-US" altLang="en-US" sz="3200" dirty="0"/>
              <a:t>Use the water in your home water heater</a:t>
            </a:r>
          </a:p>
          <a:p>
            <a:pPr eaLnBrk="1" hangingPunct="1"/>
            <a:r>
              <a:rPr lang="en-US" altLang="en-US" sz="3200" dirty="0"/>
              <a:t>Don’t make French toast</a:t>
            </a:r>
          </a:p>
          <a:p>
            <a:pPr eaLnBrk="1" hangingPunct="1"/>
            <a:r>
              <a:rPr lang="en-US" altLang="en-US" sz="3200" dirty="0"/>
              <a:t>Check the dollar store</a:t>
            </a:r>
          </a:p>
          <a:p>
            <a:pPr eaLnBrk="1" hangingPunct="1"/>
            <a:r>
              <a:rPr lang="en-US" altLang="en-US" sz="3200" dirty="0"/>
              <a:t>Set a preparedness budget and purchase items slowly</a:t>
            </a:r>
          </a:p>
        </p:txBody>
      </p:sp>
    </p:spTree>
    <p:extLst>
      <p:ext uri="{BB962C8B-B14F-4D97-AF65-F5344CB8AC3E}">
        <p14:creationId xmlns:p14="http://schemas.microsoft.com/office/powerpoint/2010/main" val="11132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Connect</a:t>
            </a:r>
            <a:endParaRPr lang="en-US" dirty="0"/>
          </a:p>
        </p:txBody>
      </p:sp>
      <p:pic>
        <p:nvPicPr>
          <p:cNvPr id="4" name="Picture 2">
            <a:extLst>
              <a:ext uri="{FF2B5EF4-FFF2-40B4-BE49-F238E27FC236}">
                <a16:creationId xmlns:a16="http://schemas.microsoft.com/office/drawing/2014/main" id="{D62CC6E1-A275-6745-D816-8308FFD269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03" b="303"/>
          <a:stretch/>
        </p:blipFill>
        <p:spPr bwMode="auto">
          <a:xfrm>
            <a:off x="4648200" y="457200"/>
            <a:ext cx="4443069" cy="571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1659FD7C-8E03-A0C4-3B2C-531C0B7902A4}"/>
              </a:ext>
            </a:extLst>
          </p:cNvPr>
          <p:cNvPicPr>
            <a:picLocks noChangeAspect="1"/>
          </p:cNvPicPr>
          <p:nvPr/>
        </p:nvPicPr>
        <p:blipFill>
          <a:blip r:embed="rId4"/>
          <a:stretch>
            <a:fillRect/>
          </a:stretch>
        </p:blipFill>
        <p:spPr>
          <a:xfrm>
            <a:off x="512162" y="2133600"/>
            <a:ext cx="3512564" cy="403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3326624"/>
      </p:ext>
    </p:extLst>
  </p:cSld>
  <p:clrMapOvr>
    <a:masterClrMapping/>
  </p:clrMapOvr>
</p:sld>
</file>

<file path=ppt/theme/theme1.xml><?xml version="1.0" encoding="utf-8"?>
<a:theme xmlns:a="http://schemas.openxmlformats.org/drawingml/2006/main" name="HSEM Slide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33CA34-BFD2-478D-945F-588182106505}" vid="{512083C5-EFFE-4A11-BBEC-CF1110889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 the Trainer Personal Plan - 12.28.2023 - HSEM PPT 2023</Template>
  <TotalTime>373</TotalTime>
  <Words>2244</Words>
  <Application>Microsoft Office PowerPoint</Application>
  <PresentationFormat>Widescreen</PresentationFormat>
  <Paragraphs>157</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vt:lpstr>
      <vt:lpstr>HSEM Slide Template</vt:lpstr>
      <vt:lpstr>A Personal Plan for All Emergencies - Be Ready, NH!</vt:lpstr>
      <vt:lpstr>Learning Objectives</vt:lpstr>
      <vt:lpstr>Preparing a Family Emergency Kit (in Plain English)</vt:lpstr>
      <vt:lpstr>Activity</vt:lpstr>
      <vt:lpstr>Approach to Preparedness</vt:lpstr>
      <vt:lpstr>Plan to Shelter-in-Place</vt:lpstr>
      <vt:lpstr>Plan to Evacuate</vt:lpstr>
      <vt:lpstr>Tips for Preparing on a Budget</vt:lpstr>
      <vt:lpstr>Plan to Connect</vt:lpstr>
      <vt:lpstr>Sign up for alerts</vt:lpstr>
      <vt:lpstr>Stay informed</vt:lpstr>
      <vt:lpstr>Workplace Preparedness</vt:lpstr>
      <vt:lpstr>Review Your Plan and Kit</vt:lpstr>
      <vt:lpstr>Support Others</vt:lpstr>
      <vt:lpstr>PowerPoint Presentation</vt:lpstr>
      <vt:lpstr>Questions?</vt:lpstr>
      <vt:lpstr>Special Thanks to . . .</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Personal Plan for All Emergencies - Train-the-Trainer</dc:title>
  <dc:creator>Zarakovich, Abby</dc:creator>
  <cp:lastModifiedBy>Palange, Vanessa</cp:lastModifiedBy>
  <cp:revision>14</cp:revision>
  <cp:lastPrinted>2017-06-14T23:36:08Z</cp:lastPrinted>
  <dcterms:created xsi:type="dcterms:W3CDTF">2023-12-28T19:50:45Z</dcterms:created>
  <dcterms:modified xsi:type="dcterms:W3CDTF">2024-01-10T11:58:44Z</dcterms:modified>
</cp:coreProperties>
</file>